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1111" r:id="rId2"/>
    <p:sldId id="995" r:id="rId3"/>
    <p:sldId id="1103" r:id="rId4"/>
    <p:sldId id="796" r:id="rId5"/>
    <p:sldId id="1110" r:id="rId6"/>
    <p:sldId id="941" r:id="rId7"/>
    <p:sldId id="1106" r:id="rId8"/>
    <p:sldId id="1109" r:id="rId9"/>
    <p:sldId id="986" r:id="rId10"/>
    <p:sldId id="987" r:id="rId11"/>
    <p:sldId id="1116" r:id="rId12"/>
    <p:sldId id="1102" r:id="rId13"/>
    <p:sldId id="974" r:id="rId14"/>
    <p:sldId id="1118" r:id="rId15"/>
    <p:sldId id="1120" r:id="rId16"/>
    <p:sldId id="476" r:id="rId1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4B5FE7E-FD25-4BFC-875C-73704FCEF2E1}">
          <p14:sldIdLst>
            <p14:sldId id="1111"/>
            <p14:sldId id="995"/>
            <p14:sldId id="1103"/>
            <p14:sldId id="796"/>
            <p14:sldId id="1110"/>
            <p14:sldId id="941"/>
            <p14:sldId id="1106"/>
            <p14:sldId id="1109"/>
            <p14:sldId id="986"/>
            <p14:sldId id="987"/>
            <p14:sldId id="1116"/>
            <p14:sldId id="1102"/>
            <p14:sldId id="974"/>
            <p14:sldId id="1118"/>
            <p14:sldId id="1120"/>
          </p14:sldIdLst>
        </p14:section>
        <p14:section name="Раздел без заголовка" id="{A5B248FA-ADC9-4BF9-B2C5-F4CD8B0DE020}">
          <p14:sldIdLst>
            <p14:sldId id="476"/>
          </p14:sldIdLst>
        </p14:section>
        <p14:section name="Раздел без заголовка" id="{30052D3F-5208-49EE-9109-039C66C69DF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EAEFF7"/>
    <a:srgbClr val="FCECE8"/>
    <a:srgbClr val="DCE6F2"/>
    <a:srgbClr val="D7E4BD"/>
    <a:srgbClr val="BDD7EE"/>
    <a:srgbClr val="D2DEEF"/>
    <a:srgbClr val="8D8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4" autoAdjust="0"/>
    <p:restoredTop sz="96817" autoAdjust="0"/>
  </p:normalViewPr>
  <p:slideViewPr>
    <p:cSldViewPr snapToGrid="0">
      <p:cViewPr varScale="1">
        <p:scale>
          <a:sx n="118" d="100"/>
          <a:sy n="118" d="100"/>
        </p:scale>
        <p:origin x="1284" y="90"/>
      </p:cViewPr>
      <p:guideLst>
        <p:guide orient="horz" pos="822"/>
        <p:guide pos="2903"/>
      </p:guideLst>
    </p:cSldViewPr>
  </p:slideViewPr>
  <p:outlineViewPr>
    <p:cViewPr>
      <p:scale>
        <a:sx n="33" d="100"/>
        <a:sy n="33" d="100"/>
      </p:scale>
      <p:origin x="0" y="-54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0AA28-AC7A-405E-93CD-0AD746406A88}" type="doc">
      <dgm:prSet loTypeId="urn:microsoft.com/office/officeart/2005/8/layout/vList5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3B19072E-2031-40C1-BB93-21A71FE80EB7}">
      <dgm:prSet phldrT="[Текст]" custT="1"/>
      <dgm:spPr/>
      <dgm:t>
        <a:bodyPr/>
        <a:lstStyle/>
        <a:p>
          <a:r>
            <a:rPr lang="ru-RU" altLang="ru-RU" sz="2100" b="1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ПОСТАВКА</a:t>
          </a:r>
          <a:endParaRPr lang="ru-RU" sz="2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DCBB3C-742A-4A0D-85F4-A843DA1F529E}" type="parTrans" cxnId="{EC91B4FF-6C70-4B7F-AD25-B09A39CA7B85}">
      <dgm:prSet/>
      <dgm:spPr/>
      <dgm:t>
        <a:bodyPr/>
        <a:lstStyle/>
        <a:p>
          <a:endParaRPr lang="ru-RU" sz="1400"/>
        </a:p>
      </dgm:t>
    </dgm:pt>
    <dgm:pt modelId="{63049F35-7383-499C-A551-4E86405B82B9}" type="sibTrans" cxnId="{EC91B4FF-6C70-4B7F-AD25-B09A39CA7B85}">
      <dgm:prSet/>
      <dgm:spPr/>
      <dgm:t>
        <a:bodyPr/>
        <a:lstStyle/>
        <a:p>
          <a:endParaRPr lang="ru-RU" sz="1400"/>
        </a:p>
      </dgm:t>
    </dgm:pt>
    <dgm:pt modelId="{9A7C81A2-7DB8-461D-B154-AEA3A00966A6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Документы исполнения (и все остальные документы) направляются Исполнителем по контракту через ЭДО;</a:t>
          </a:r>
        </a:p>
      </dgm:t>
    </dgm:pt>
    <dgm:pt modelId="{364D63BE-3DF8-4923-990C-CEB2DD2DD624}" type="parTrans" cxnId="{0FD51FE5-4F06-4A40-AFE1-7BD8F1E4A61A}">
      <dgm:prSet/>
      <dgm:spPr/>
      <dgm:t>
        <a:bodyPr/>
        <a:lstStyle/>
        <a:p>
          <a:endParaRPr lang="ru-RU" sz="1400"/>
        </a:p>
      </dgm:t>
    </dgm:pt>
    <dgm:pt modelId="{58396E87-9D12-46F6-9A45-BF340932AA62}" type="sibTrans" cxnId="{0FD51FE5-4F06-4A40-AFE1-7BD8F1E4A61A}">
      <dgm:prSet/>
      <dgm:spPr/>
      <dgm:t>
        <a:bodyPr/>
        <a:lstStyle/>
        <a:p>
          <a:endParaRPr lang="ru-RU" sz="1400"/>
        </a:p>
      </dgm:t>
    </dgm:pt>
    <dgm:pt modelId="{B7811DD0-B51D-498D-A731-1ADF29258120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на приемку рассчитывается автоматизированно (от даты направления документа исполнителем). Ранее - было невозможно.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E9E581-9FBA-4E4B-AFD4-0308345414A3}" type="parTrans" cxnId="{B517A08B-48F5-4CA2-95C9-40FD725372C5}">
      <dgm:prSet/>
      <dgm:spPr/>
      <dgm:t>
        <a:bodyPr/>
        <a:lstStyle/>
        <a:p>
          <a:endParaRPr lang="ru-RU" sz="1400"/>
        </a:p>
      </dgm:t>
    </dgm:pt>
    <dgm:pt modelId="{D8B86082-2150-4D04-B389-957C76EEFF06}" type="sibTrans" cxnId="{B517A08B-48F5-4CA2-95C9-40FD725372C5}">
      <dgm:prSet/>
      <dgm:spPr/>
      <dgm:t>
        <a:bodyPr/>
        <a:lstStyle/>
        <a:p>
          <a:endParaRPr lang="ru-RU" sz="1400"/>
        </a:p>
      </dgm:t>
    </dgm:pt>
    <dgm:pt modelId="{766B9577-FD4D-47C3-BDF9-F3A57E317869}">
      <dgm:prSet phldrT="[Текст]" custT="1"/>
      <dgm:spPr/>
      <dgm:t>
        <a:bodyPr/>
        <a:lstStyle/>
        <a:p>
          <a:r>
            <a:rPr lang="ru-RU" sz="2200" b="1" u="none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ОПЛАТА</a:t>
          </a:r>
        </a:p>
      </dgm:t>
    </dgm:pt>
    <dgm:pt modelId="{2554C351-4C53-44FF-9DE4-FD1AFBD6799F}" type="parTrans" cxnId="{B7474078-692B-4D1C-AD2F-ABFCA555FE89}">
      <dgm:prSet/>
      <dgm:spPr/>
      <dgm:t>
        <a:bodyPr/>
        <a:lstStyle/>
        <a:p>
          <a:endParaRPr lang="ru-RU" sz="1400"/>
        </a:p>
      </dgm:t>
    </dgm:pt>
    <dgm:pt modelId="{5AB85627-96CE-46CF-8C8D-4B2CFD44920F}" type="sibTrans" cxnId="{B7474078-692B-4D1C-AD2F-ABFCA555FE89}">
      <dgm:prSet/>
      <dgm:spPr/>
      <dgm:t>
        <a:bodyPr/>
        <a:lstStyle/>
        <a:p>
          <a:endParaRPr lang="ru-RU" sz="1400"/>
        </a:p>
      </dgm:t>
    </dgm:pt>
    <dgm:pt modelId="{7E996912-AEB8-4711-ACC9-449B890897B3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В случае нарушения срока оплаты - информация доступна сторонам Контракта и контрольному органу в реальном времени.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19C005-A0E3-468E-A459-99CF5B6D16A8}" type="parTrans" cxnId="{D76F88B4-4A6D-4833-BE8D-7F03E8494E21}">
      <dgm:prSet/>
      <dgm:spPr/>
      <dgm:t>
        <a:bodyPr/>
        <a:lstStyle/>
        <a:p>
          <a:endParaRPr lang="ru-RU" sz="1400"/>
        </a:p>
      </dgm:t>
    </dgm:pt>
    <dgm:pt modelId="{468B8FBF-F584-48E1-9717-8DED45F5503A}" type="sibTrans" cxnId="{D76F88B4-4A6D-4833-BE8D-7F03E8494E21}">
      <dgm:prSet/>
      <dgm:spPr/>
      <dgm:t>
        <a:bodyPr/>
        <a:lstStyle/>
        <a:p>
          <a:endParaRPr lang="ru-RU" sz="1400"/>
        </a:p>
      </dgm:t>
    </dgm:pt>
    <dgm:pt modelId="{32DC95CB-37EC-4B4B-B0A1-767381890C6A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u="none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ПРИЕМКА</a:t>
          </a:r>
        </a:p>
      </dgm:t>
    </dgm:pt>
    <dgm:pt modelId="{FE49CA9D-212B-42C0-A95C-B158D713FC55}" type="sibTrans" cxnId="{71544B70-E456-4854-AF7A-03A623CE2C41}">
      <dgm:prSet/>
      <dgm:spPr/>
      <dgm:t>
        <a:bodyPr/>
        <a:lstStyle/>
        <a:p>
          <a:endParaRPr lang="ru-RU" sz="1400"/>
        </a:p>
      </dgm:t>
    </dgm:pt>
    <dgm:pt modelId="{AD6D2E76-6F00-4881-98DD-1AA9E8594438}" type="parTrans" cxnId="{71544B70-E456-4854-AF7A-03A623CE2C41}">
      <dgm:prSet/>
      <dgm:spPr/>
      <dgm:t>
        <a:bodyPr/>
        <a:lstStyle/>
        <a:p>
          <a:endParaRPr lang="ru-RU" sz="1400"/>
        </a:p>
      </dgm:t>
    </dgm:pt>
    <dgm:pt modelId="{424609BB-83D9-4BFD-AF3D-946A385BDEB7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о нарушении сроков приемки доступна сторонам Контракта и контрольному органу в реальном времени. 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DF8198-830A-460F-8D5F-B2D6E819EDC2}" type="parTrans" cxnId="{D51E7128-02DA-48B6-A7D7-6F75F5875D57}">
      <dgm:prSet/>
      <dgm:spPr/>
      <dgm:t>
        <a:bodyPr/>
        <a:lstStyle/>
        <a:p>
          <a:endParaRPr lang="ru-RU" sz="1400"/>
        </a:p>
      </dgm:t>
    </dgm:pt>
    <dgm:pt modelId="{808A1393-689B-4016-9D49-54EDB6416ED0}" type="sibTrans" cxnId="{D51E7128-02DA-48B6-A7D7-6F75F5875D57}">
      <dgm:prSet/>
      <dgm:spPr/>
      <dgm:t>
        <a:bodyPr/>
        <a:lstStyle/>
        <a:p>
          <a:endParaRPr lang="ru-RU" sz="1400"/>
        </a:p>
      </dgm:t>
    </dgm:pt>
    <dgm:pt modelId="{82404286-7BAE-41D6-B0F8-481E34A3AB6C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Контрольный орган за нарушение срока и порядка оплаты применяет меры ответственности предусмотренные ч. 1 ст. 7.32.5 КоАП РФ (штраф) и ч. 2 ст. 7.32.5 (дисквалификация)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FB2042-8BCF-4F4D-AF04-AABD6B8400DF}" type="parTrans" cxnId="{6646A109-D0B0-42D2-9B98-7C20DC847B8A}">
      <dgm:prSet/>
      <dgm:spPr/>
      <dgm:t>
        <a:bodyPr/>
        <a:lstStyle/>
        <a:p>
          <a:endParaRPr lang="ru-RU" sz="1400"/>
        </a:p>
      </dgm:t>
    </dgm:pt>
    <dgm:pt modelId="{4C0A1BA9-2ADC-42B8-A51B-4F1B2D15EEE6}" type="sibTrans" cxnId="{6646A109-D0B0-42D2-9B98-7C20DC847B8A}">
      <dgm:prSet/>
      <dgm:spPr/>
      <dgm:t>
        <a:bodyPr/>
        <a:lstStyle/>
        <a:p>
          <a:endParaRPr lang="ru-RU" sz="1400"/>
        </a:p>
      </dgm:t>
    </dgm:pt>
    <dgm:pt modelId="{BE422FB0-35A4-4265-9FD7-67AD80F127B7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Фиксируется срок передачи документов Исполнителем. Ранее такой срок не фиксировался, факт передачи документов ничем не подтверждался. Нарушение сроков передачи документа – основания для направления требования Неустойки</a:t>
          </a:r>
        </a:p>
      </dgm:t>
    </dgm:pt>
    <dgm:pt modelId="{6F2C4190-C7A1-48CF-8A9F-674B568A05F9}" type="parTrans" cxnId="{6AD400B7-18CA-4843-B484-23B19C137DF4}">
      <dgm:prSet/>
      <dgm:spPr/>
      <dgm:t>
        <a:bodyPr/>
        <a:lstStyle/>
        <a:p>
          <a:endParaRPr lang="ru-RU"/>
        </a:p>
      </dgm:t>
    </dgm:pt>
    <dgm:pt modelId="{26F783DA-DDB7-484D-9938-26C474CDE5BD}" type="sibTrans" cxnId="{6AD400B7-18CA-4843-B484-23B19C137DF4}">
      <dgm:prSet/>
      <dgm:spPr/>
      <dgm:t>
        <a:bodyPr/>
        <a:lstStyle/>
        <a:p>
          <a:endParaRPr lang="ru-RU"/>
        </a:p>
      </dgm:t>
    </dgm:pt>
    <dgm:pt modelId="{6DF91FC4-C37B-4C73-A3E4-9F1457BEB14B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За неподписание Заказчиком документа приемки или ненаправление мотивированного отказа контрольный орган применяет меры ответственности предусмотренные ч.</a:t>
          </a:r>
          <a:r>
            <a:rPr lang="en-US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9 ст. 7.32 КоАП РФ</a:t>
          </a:r>
          <a:r>
            <a: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A9CF6A-970A-4A41-9A34-715880DA7330}" type="parTrans" cxnId="{03FA58F6-78B9-40CF-93A3-F0D85D8AC8B7}">
      <dgm:prSet/>
      <dgm:spPr/>
      <dgm:t>
        <a:bodyPr/>
        <a:lstStyle/>
        <a:p>
          <a:endParaRPr lang="ru-RU"/>
        </a:p>
      </dgm:t>
    </dgm:pt>
    <dgm:pt modelId="{845D3835-3DF2-4A02-BCCE-EA256A07780F}" type="sibTrans" cxnId="{03FA58F6-78B9-40CF-93A3-F0D85D8AC8B7}">
      <dgm:prSet/>
      <dgm:spPr/>
      <dgm:t>
        <a:bodyPr/>
        <a:lstStyle/>
        <a:p>
          <a:endParaRPr lang="ru-RU"/>
        </a:p>
      </dgm:t>
    </dgm:pt>
    <dgm:pt modelId="{0577A1B4-4AAF-4775-BB9F-DD3CEF514624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приемки и дата подписания Заказчиком документов приемки фиксируются автоматизированно. Ранее – было невозможно.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DD2BE5-F1D6-4673-BD81-425217857ACC}" type="parTrans" cxnId="{B1B8B971-1140-4096-833B-1B394C0D779B}">
      <dgm:prSet/>
      <dgm:spPr/>
      <dgm:t>
        <a:bodyPr/>
        <a:lstStyle/>
        <a:p>
          <a:endParaRPr lang="ru-RU"/>
        </a:p>
      </dgm:t>
    </dgm:pt>
    <dgm:pt modelId="{A05B2871-6887-465F-837A-492D7BB28C3A}" type="sibTrans" cxnId="{B1B8B971-1140-4096-833B-1B394C0D779B}">
      <dgm:prSet/>
      <dgm:spPr/>
      <dgm:t>
        <a:bodyPr/>
        <a:lstStyle/>
        <a:p>
          <a:endParaRPr lang="ru-RU"/>
        </a:p>
      </dgm:t>
    </dgm:pt>
    <dgm:pt modelId="{45E35C67-E4D2-4A45-B365-4572C0FD0E4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Исключается личный контакт контрагентов при передаче документов и возможные препятствия в этот момент;</a:t>
          </a:r>
        </a:p>
      </dgm:t>
    </dgm:pt>
    <dgm:pt modelId="{4B2DD7AA-CE2D-424C-AC72-4613E28EC6E8}" type="parTrans" cxnId="{06B39BBE-0D37-42DF-937A-3ACE64F36DBB}">
      <dgm:prSet/>
      <dgm:spPr/>
      <dgm:t>
        <a:bodyPr/>
        <a:lstStyle/>
        <a:p>
          <a:endParaRPr lang="ru-RU"/>
        </a:p>
      </dgm:t>
    </dgm:pt>
    <dgm:pt modelId="{4042765C-CE29-4D2D-BD62-A25B637687C1}" type="sibTrans" cxnId="{06B39BBE-0D37-42DF-937A-3ACE64F36DBB}">
      <dgm:prSet/>
      <dgm:spPr/>
      <dgm:t>
        <a:bodyPr/>
        <a:lstStyle/>
        <a:p>
          <a:endParaRPr lang="ru-RU"/>
        </a:p>
      </dgm:t>
    </dgm:pt>
    <dgm:pt modelId="{497A351A-D1AE-48DE-B6F4-5BBF851DECDB}" type="pres">
      <dgm:prSet presAssocID="{CC00AA28-AC7A-405E-93CD-0AD746406A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CF250B-B767-42BD-BB39-775B7A1E393F}" type="pres">
      <dgm:prSet presAssocID="{3B19072E-2031-40C1-BB93-21A71FE80EB7}" presName="linNode" presStyleCnt="0"/>
      <dgm:spPr/>
    </dgm:pt>
    <dgm:pt modelId="{DA283247-5E10-4854-B319-7EF7EE21F39E}" type="pres">
      <dgm:prSet presAssocID="{3B19072E-2031-40C1-BB93-21A71FE80EB7}" presName="parentText" presStyleLbl="node1" presStyleIdx="0" presStyleCnt="3" custScaleX="86880" custScaleY="852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F169A-AFB3-45C0-90FE-24474379E87B}" type="pres">
      <dgm:prSet presAssocID="{3B19072E-2031-40C1-BB93-21A71FE80EB7}" presName="descendantText" presStyleLbl="alignAccFollowNode1" presStyleIdx="0" presStyleCnt="3" custScaleX="175148" custScaleY="107750" custLinFactNeighborX="-4000" custLinFactNeighborY="-16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05C911-41AE-41AF-816F-B63F197E12D5}" type="pres">
      <dgm:prSet presAssocID="{63049F35-7383-499C-A551-4E86405B82B9}" presName="sp" presStyleCnt="0"/>
      <dgm:spPr/>
    </dgm:pt>
    <dgm:pt modelId="{525E449C-8A60-4140-A9FD-A585828FEA0D}" type="pres">
      <dgm:prSet presAssocID="{32DC95CB-37EC-4B4B-B0A1-767381890C6A}" presName="linNode" presStyleCnt="0"/>
      <dgm:spPr/>
    </dgm:pt>
    <dgm:pt modelId="{FEC64EC2-E8E6-4DB8-8B9A-1AFE5D9984DB}" type="pres">
      <dgm:prSet presAssocID="{32DC95CB-37EC-4B4B-B0A1-767381890C6A}" presName="parentText" presStyleLbl="node1" presStyleIdx="1" presStyleCnt="3" custScaleX="607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5D5EE-DD3B-423F-9BD3-BA922C6E16AA}" type="pres">
      <dgm:prSet presAssocID="{32DC95CB-37EC-4B4B-B0A1-767381890C6A}" presName="descendantText" presStyleLbl="alignAccFollowNode1" presStyleIdx="1" presStyleCnt="3" custScaleX="127125" custScaleY="124933" custLinFactNeighborX="-3775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249D7-7DF6-4D49-A405-214AE43E94A8}" type="pres">
      <dgm:prSet presAssocID="{FE49CA9D-212B-42C0-A95C-B158D713FC55}" presName="sp" presStyleCnt="0"/>
      <dgm:spPr/>
    </dgm:pt>
    <dgm:pt modelId="{C094775A-5AF4-4CE9-A400-88C8B732D2B8}" type="pres">
      <dgm:prSet presAssocID="{766B9577-FD4D-47C3-BDF9-F3A57E317869}" presName="linNode" presStyleCnt="0"/>
      <dgm:spPr/>
    </dgm:pt>
    <dgm:pt modelId="{4FADB9F1-FE99-428A-B7F5-D6A465834786}" type="pres">
      <dgm:prSet presAssocID="{766B9577-FD4D-47C3-BDF9-F3A57E317869}" presName="parentText" presStyleLbl="node1" presStyleIdx="2" presStyleCnt="3" custScaleX="63664" custScaleY="664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D017D-9870-4467-8DCE-9DF7173970E1}" type="pres">
      <dgm:prSet presAssocID="{766B9577-FD4D-47C3-BDF9-F3A57E317869}" presName="descendantText" presStyleLbl="alignAccFollowNode1" presStyleIdx="2" presStyleCnt="3" custScaleX="130773" custScaleY="77834" custLinFactNeighborX="-3775" custLinFactNeighborY="-2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09B283-E3B3-412F-98ED-064321D63214}" type="presOf" srcId="{424609BB-83D9-4BFD-AF3D-946A385BDEB7}" destId="{6655D5EE-DD3B-423F-9BD3-BA922C6E16AA}" srcOrd="0" destOrd="2" presId="urn:microsoft.com/office/officeart/2005/8/layout/vList5"/>
    <dgm:cxn modelId="{A7CEBFD2-4380-4747-945A-45570B30A1E0}" type="presOf" srcId="{82404286-7BAE-41D6-B0F8-481E34A3AB6C}" destId="{E0BD017D-9870-4467-8DCE-9DF7173970E1}" srcOrd="0" destOrd="1" presId="urn:microsoft.com/office/officeart/2005/8/layout/vList5"/>
    <dgm:cxn modelId="{5FEC5AD8-C756-44D5-A6FD-42FA875A1CD4}" type="presOf" srcId="{3B19072E-2031-40C1-BB93-21A71FE80EB7}" destId="{DA283247-5E10-4854-B319-7EF7EE21F39E}" srcOrd="0" destOrd="0" presId="urn:microsoft.com/office/officeart/2005/8/layout/vList5"/>
    <dgm:cxn modelId="{EC91B4FF-6C70-4B7F-AD25-B09A39CA7B85}" srcId="{CC00AA28-AC7A-405E-93CD-0AD746406A88}" destId="{3B19072E-2031-40C1-BB93-21A71FE80EB7}" srcOrd="0" destOrd="0" parTransId="{94DCBB3C-742A-4A0D-85F4-A843DA1F529E}" sibTransId="{63049F35-7383-499C-A551-4E86405B82B9}"/>
    <dgm:cxn modelId="{D76F88B4-4A6D-4833-BE8D-7F03E8494E21}" srcId="{766B9577-FD4D-47C3-BDF9-F3A57E317869}" destId="{7E996912-AEB8-4711-ACC9-449B890897B3}" srcOrd="0" destOrd="0" parTransId="{2319C005-A0E3-468E-A459-99CF5B6D16A8}" sibTransId="{468B8FBF-F584-48E1-9717-8DED45F5503A}"/>
    <dgm:cxn modelId="{B1B8B971-1140-4096-833B-1B394C0D779B}" srcId="{32DC95CB-37EC-4B4B-B0A1-767381890C6A}" destId="{0577A1B4-4AAF-4775-BB9F-DD3CEF514624}" srcOrd="1" destOrd="0" parTransId="{73DD2BE5-F1D6-4673-BD81-425217857ACC}" sibTransId="{A05B2871-6887-465F-837A-492D7BB28C3A}"/>
    <dgm:cxn modelId="{3B614236-2AD1-47F1-A55B-D5F144AE3299}" type="presOf" srcId="{45E35C67-E4D2-4A45-B365-4572C0FD0E42}" destId="{8B4F169A-AFB3-45C0-90FE-24474379E87B}" srcOrd="0" destOrd="1" presId="urn:microsoft.com/office/officeart/2005/8/layout/vList5"/>
    <dgm:cxn modelId="{6AD400B7-18CA-4843-B484-23B19C137DF4}" srcId="{3B19072E-2031-40C1-BB93-21A71FE80EB7}" destId="{BE422FB0-35A4-4265-9FD7-67AD80F127B7}" srcOrd="2" destOrd="0" parTransId="{6F2C4190-C7A1-48CF-8A9F-674B568A05F9}" sibTransId="{26F783DA-DDB7-484D-9938-26C474CDE5BD}"/>
    <dgm:cxn modelId="{B517A08B-48F5-4CA2-95C9-40FD725372C5}" srcId="{32DC95CB-37EC-4B4B-B0A1-767381890C6A}" destId="{B7811DD0-B51D-498D-A731-1ADF29258120}" srcOrd="0" destOrd="0" parTransId="{C9E9E581-9FBA-4E4B-AFD4-0308345414A3}" sibTransId="{D8B86082-2150-4D04-B389-957C76EEFF06}"/>
    <dgm:cxn modelId="{6646A109-D0B0-42D2-9B98-7C20DC847B8A}" srcId="{766B9577-FD4D-47C3-BDF9-F3A57E317869}" destId="{82404286-7BAE-41D6-B0F8-481E34A3AB6C}" srcOrd="1" destOrd="0" parTransId="{93FB2042-8BCF-4F4D-AF04-AABD6B8400DF}" sibTransId="{4C0A1BA9-2ADC-42B8-A51B-4F1B2D15EEE6}"/>
    <dgm:cxn modelId="{CD668F9A-CD42-4C68-96E5-C1770401D17A}" type="presOf" srcId="{BE422FB0-35A4-4265-9FD7-67AD80F127B7}" destId="{8B4F169A-AFB3-45C0-90FE-24474379E87B}" srcOrd="0" destOrd="2" presId="urn:microsoft.com/office/officeart/2005/8/layout/vList5"/>
    <dgm:cxn modelId="{03FA58F6-78B9-40CF-93A3-F0D85D8AC8B7}" srcId="{32DC95CB-37EC-4B4B-B0A1-767381890C6A}" destId="{6DF91FC4-C37B-4C73-A3E4-9F1457BEB14B}" srcOrd="3" destOrd="0" parTransId="{09A9CF6A-970A-4A41-9A34-715880DA7330}" sibTransId="{845D3835-3DF2-4A02-BCCE-EA256A07780F}"/>
    <dgm:cxn modelId="{B7474078-692B-4D1C-AD2F-ABFCA555FE89}" srcId="{CC00AA28-AC7A-405E-93CD-0AD746406A88}" destId="{766B9577-FD4D-47C3-BDF9-F3A57E317869}" srcOrd="2" destOrd="0" parTransId="{2554C351-4C53-44FF-9DE4-FD1AFBD6799F}" sibTransId="{5AB85627-96CE-46CF-8C8D-4B2CFD44920F}"/>
    <dgm:cxn modelId="{A56E27F5-0874-4105-9FE7-1A34D7E1CBC8}" type="presOf" srcId="{9A7C81A2-7DB8-461D-B154-AEA3A00966A6}" destId="{8B4F169A-AFB3-45C0-90FE-24474379E87B}" srcOrd="0" destOrd="0" presId="urn:microsoft.com/office/officeart/2005/8/layout/vList5"/>
    <dgm:cxn modelId="{75DAEEAC-2489-45C5-A68B-46090AD03183}" type="presOf" srcId="{32DC95CB-37EC-4B4B-B0A1-767381890C6A}" destId="{FEC64EC2-E8E6-4DB8-8B9A-1AFE5D9984DB}" srcOrd="0" destOrd="0" presId="urn:microsoft.com/office/officeart/2005/8/layout/vList5"/>
    <dgm:cxn modelId="{472B707B-3CBA-41E5-BC7C-44C4F48C58B6}" type="presOf" srcId="{0577A1B4-4AAF-4775-BB9F-DD3CEF514624}" destId="{6655D5EE-DD3B-423F-9BD3-BA922C6E16AA}" srcOrd="0" destOrd="1" presId="urn:microsoft.com/office/officeart/2005/8/layout/vList5"/>
    <dgm:cxn modelId="{1F3DBD90-C783-408D-A3F0-3D60D5F329EB}" type="presOf" srcId="{766B9577-FD4D-47C3-BDF9-F3A57E317869}" destId="{4FADB9F1-FE99-428A-B7F5-D6A465834786}" srcOrd="0" destOrd="0" presId="urn:microsoft.com/office/officeart/2005/8/layout/vList5"/>
    <dgm:cxn modelId="{49A3DD35-CDEB-4008-BF60-F6919310E902}" type="presOf" srcId="{7E996912-AEB8-4711-ACC9-449B890897B3}" destId="{E0BD017D-9870-4467-8DCE-9DF7173970E1}" srcOrd="0" destOrd="0" presId="urn:microsoft.com/office/officeart/2005/8/layout/vList5"/>
    <dgm:cxn modelId="{E65550B4-F79B-4B8B-B2FF-3EA34ACC0D30}" type="presOf" srcId="{B7811DD0-B51D-498D-A731-1ADF29258120}" destId="{6655D5EE-DD3B-423F-9BD3-BA922C6E16AA}" srcOrd="0" destOrd="0" presId="urn:microsoft.com/office/officeart/2005/8/layout/vList5"/>
    <dgm:cxn modelId="{D75B19E4-9885-44DA-BA22-67221AC3F33C}" type="presOf" srcId="{CC00AA28-AC7A-405E-93CD-0AD746406A88}" destId="{497A351A-D1AE-48DE-B6F4-5BBF851DECDB}" srcOrd="0" destOrd="0" presId="urn:microsoft.com/office/officeart/2005/8/layout/vList5"/>
    <dgm:cxn modelId="{7845D1BC-5C0D-4E7A-9BC6-5720871DE420}" type="presOf" srcId="{6DF91FC4-C37B-4C73-A3E4-9F1457BEB14B}" destId="{6655D5EE-DD3B-423F-9BD3-BA922C6E16AA}" srcOrd="0" destOrd="3" presId="urn:microsoft.com/office/officeart/2005/8/layout/vList5"/>
    <dgm:cxn modelId="{06B39BBE-0D37-42DF-937A-3ACE64F36DBB}" srcId="{3B19072E-2031-40C1-BB93-21A71FE80EB7}" destId="{45E35C67-E4D2-4A45-B365-4572C0FD0E42}" srcOrd="1" destOrd="0" parTransId="{4B2DD7AA-CE2D-424C-AC72-4613E28EC6E8}" sibTransId="{4042765C-CE29-4D2D-BD62-A25B637687C1}"/>
    <dgm:cxn modelId="{D51E7128-02DA-48B6-A7D7-6F75F5875D57}" srcId="{32DC95CB-37EC-4B4B-B0A1-767381890C6A}" destId="{424609BB-83D9-4BFD-AF3D-946A385BDEB7}" srcOrd="2" destOrd="0" parTransId="{30DF8198-830A-460F-8D5F-B2D6E819EDC2}" sibTransId="{808A1393-689B-4016-9D49-54EDB6416ED0}"/>
    <dgm:cxn modelId="{71544B70-E456-4854-AF7A-03A623CE2C41}" srcId="{CC00AA28-AC7A-405E-93CD-0AD746406A88}" destId="{32DC95CB-37EC-4B4B-B0A1-767381890C6A}" srcOrd="1" destOrd="0" parTransId="{AD6D2E76-6F00-4881-98DD-1AA9E8594438}" sibTransId="{FE49CA9D-212B-42C0-A95C-B158D713FC55}"/>
    <dgm:cxn modelId="{0FD51FE5-4F06-4A40-AFE1-7BD8F1E4A61A}" srcId="{3B19072E-2031-40C1-BB93-21A71FE80EB7}" destId="{9A7C81A2-7DB8-461D-B154-AEA3A00966A6}" srcOrd="0" destOrd="0" parTransId="{364D63BE-3DF8-4923-990C-CEB2DD2DD624}" sibTransId="{58396E87-9D12-46F6-9A45-BF340932AA62}"/>
    <dgm:cxn modelId="{1B77ACA7-8EA4-4006-B159-EB18A58A5EDB}" type="presParOf" srcId="{497A351A-D1AE-48DE-B6F4-5BBF851DECDB}" destId="{B8CF250B-B767-42BD-BB39-775B7A1E393F}" srcOrd="0" destOrd="0" presId="urn:microsoft.com/office/officeart/2005/8/layout/vList5"/>
    <dgm:cxn modelId="{569E6CCF-28AE-4B48-9DB4-9E4C9CAFE304}" type="presParOf" srcId="{B8CF250B-B767-42BD-BB39-775B7A1E393F}" destId="{DA283247-5E10-4854-B319-7EF7EE21F39E}" srcOrd="0" destOrd="0" presId="urn:microsoft.com/office/officeart/2005/8/layout/vList5"/>
    <dgm:cxn modelId="{E35052C4-C3CB-45E8-BA7F-68DE4E746950}" type="presParOf" srcId="{B8CF250B-B767-42BD-BB39-775B7A1E393F}" destId="{8B4F169A-AFB3-45C0-90FE-24474379E87B}" srcOrd="1" destOrd="0" presId="urn:microsoft.com/office/officeart/2005/8/layout/vList5"/>
    <dgm:cxn modelId="{B7236D3D-2C97-47A5-93CC-C87465618E47}" type="presParOf" srcId="{497A351A-D1AE-48DE-B6F4-5BBF851DECDB}" destId="{7705C911-41AE-41AF-816F-B63F197E12D5}" srcOrd="1" destOrd="0" presId="urn:microsoft.com/office/officeart/2005/8/layout/vList5"/>
    <dgm:cxn modelId="{50084119-B548-4601-8C1C-96FF8FF0EDE8}" type="presParOf" srcId="{497A351A-D1AE-48DE-B6F4-5BBF851DECDB}" destId="{525E449C-8A60-4140-A9FD-A585828FEA0D}" srcOrd="2" destOrd="0" presId="urn:microsoft.com/office/officeart/2005/8/layout/vList5"/>
    <dgm:cxn modelId="{5EDC075B-EB19-43B7-9CB9-A38B33BFE8AE}" type="presParOf" srcId="{525E449C-8A60-4140-A9FD-A585828FEA0D}" destId="{FEC64EC2-E8E6-4DB8-8B9A-1AFE5D9984DB}" srcOrd="0" destOrd="0" presId="urn:microsoft.com/office/officeart/2005/8/layout/vList5"/>
    <dgm:cxn modelId="{514BAB17-D8FD-4C51-863C-89BC37EAD9BF}" type="presParOf" srcId="{525E449C-8A60-4140-A9FD-A585828FEA0D}" destId="{6655D5EE-DD3B-423F-9BD3-BA922C6E16AA}" srcOrd="1" destOrd="0" presId="urn:microsoft.com/office/officeart/2005/8/layout/vList5"/>
    <dgm:cxn modelId="{660B95D5-E652-473C-80F5-7E3418BE3F33}" type="presParOf" srcId="{497A351A-D1AE-48DE-B6F4-5BBF851DECDB}" destId="{4F0249D7-7DF6-4D49-A405-214AE43E94A8}" srcOrd="3" destOrd="0" presId="urn:microsoft.com/office/officeart/2005/8/layout/vList5"/>
    <dgm:cxn modelId="{01385F92-CA2C-48EC-8175-0B3829C92694}" type="presParOf" srcId="{497A351A-D1AE-48DE-B6F4-5BBF851DECDB}" destId="{C094775A-5AF4-4CE9-A400-88C8B732D2B8}" srcOrd="4" destOrd="0" presId="urn:microsoft.com/office/officeart/2005/8/layout/vList5"/>
    <dgm:cxn modelId="{8EA8B689-427F-4462-87F4-5AB994EA33E8}" type="presParOf" srcId="{C094775A-5AF4-4CE9-A400-88C8B732D2B8}" destId="{4FADB9F1-FE99-428A-B7F5-D6A465834786}" srcOrd="0" destOrd="0" presId="urn:microsoft.com/office/officeart/2005/8/layout/vList5"/>
    <dgm:cxn modelId="{CD339DAA-A08E-4657-87CC-F2F899664394}" type="presParOf" srcId="{C094775A-5AF4-4CE9-A400-88C8B732D2B8}" destId="{E0BD017D-9870-4467-8DCE-9DF7173970E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00AA28-AC7A-405E-93CD-0AD746406A88}" type="doc">
      <dgm:prSet loTypeId="urn:microsoft.com/office/officeart/2005/8/layout/vList5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7E996912-AEB8-4711-ACC9-449B890897B3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</a:t>
          </a:r>
          <a:r>
            <a:rPr lang="en-US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доступна в режиме реального времени. 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6B9577-FD4D-47C3-BDF9-F3A57E317869}">
      <dgm:prSet phldrT="[Текст]" custT="1"/>
      <dgm:spPr/>
      <dgm:t>
        <a:bodyPr/>
        <a:lstStyle/>
        <a:p>
          <a:r>
            <a:rPr lang="ru-RU" altLang="ru-RU" sz="2000" b="1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РАСТОРЖЕНИЕ КОНТРАКТА</a:t>
          </a:r>
          <a:endParaRPr lang="ru-RU" sz="2000" b="1" kern="1200" dirty="0">
            <a:solidFill>
              <a:prstClr val="white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AB85627-96CE-46CF-8C8D-4B2CFD44920F}" type="sibTrans" cxnId="{B7474078-692B-4D1C-AD2F-ABFCA555FE89}">
      <dgm:prSet/>
      <dgm:spPr/>
      <dgm:t>
        <a:bodyPr/>
        <a:lstStyle/>
        <a:p>
          <a:endParaRPr lang="ru-RU"/>
        </a:p>
      </dgm:t>
    </dgm:pt>
    <dgm:pt modelId="{2554C351-4C53-44FF-9DE4-FD1AFBD6799F}" type="parTrans" cxnId="{B7474078-692B-4D1C-AD2F-ABFCA555FE89}">
      <dgm:prSet/>
      <dgm:spPr/>
      <dgm:t>
        <a:bodyPr/>
        <a:lstStyle/>
        <a:p>
          <a:endParaRPr lang="ru-RU"/>
        </a:p>
      </dgm:t>
    </dgm:pt>
    <dgm:pt modelId="{468B8FBF-F584-48E1-9717-8DED45F5503A}" type="sibTrans" cxnId="{D76F88B4-4A6D-4833-BE8D-7F03E8494E21}">
      <dgm:prSet/>
      <dgm:spPr/>
      <dgm:t>
        <a:bodyPr/>
        <a:lstStyle/>
        <a:p>
          <a:endParaRPr lang="ru-RU"/>
        </a:p>
      </dgm:t>
    </dgm:pt>
    <dgm:pt modelId="{2319C005-A0E3-468E-A459-99CF5B6D16A8}" type="parTrans" cxnId="{D76F88B4-4A6D-4833-BE8D-7F03E8494E21}">
      <dgm:prSet/>
      <dgm:spPr/>
      <dgm:t>
        <a:bodyPr/>
        <a:lstStyle/>
        <a:p>
          <a:endParaRPr lang="ru-RU"/>
        </a:p>
      </dgm:t>
    </dgm:pt>
    <dgm:pt modelId="{B7811DD0-B51D-498D-A731-1ADF29258120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Цифровые условия изменяются только в цифровом формате;</a:t>
          </a:r>
        </a:p>
      </dgm:t>
    </dgm:pt>
    <dgm:pt modelId="{32DC95CB-37EC-4B4B-B0A1-767381890C6A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2000" b="1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ИЗМЕНЕНИЕ УСЛОВИЙ КОНТРАКТА</a:t>
          </a:r>
          <a:endParaRPr lang="ru-RU" sz="2000" b="1" kern="1200" dirty="0">
            <a:solidFill>
              <a:prstClr val="white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E49CA9D-212B-42C0-A95C-B158D713FC55}" type="sibTrans" cxnId="{71544B70-E456-4854-AF7A-03A623CE2C41}">
      <dgm:prSet/>
      <dgm:spPr/>
      <dgm:t>
        <a:bodyPr/>
        <a:lstStyle/>
        <a:p>
          <a:endParaRPr lang="ru-RU"/>
        </a:p>
      </dgm:t>
    </dgm:pt>
    <dgm:pt modelId="{AD6D2E76-6F00-4881-98DD-1AA9E8594438}" type="parTrans" cxnId="{71544B70-E456-4854-AF7A-03A623CE2C41}">
      <dgm:prSet/>
      <dgm:spPr/>
      <dgm:t>
        <a:bodyPr/>
        <a:lstStyle/>
        <a:p>
          <a:endParaRPr lang="ru-RU"/>
        </a:p>
      </dgm:t>
    </dgm:pt>
    <dgm:pt modelId="{D8B86082-2150-4D04-B389-957C76EEFF06}" type="sibTrans" cxnId="{B517A08B-48F5-4CA2-95C9-40FD725372C5}">
      <dgm:prSet/>
      <dgm:spPr/>
      <dgm:t>
        <a:bodyPr/>
        <a:lstStyle/>
        <a:p>
          <a:endParaRPr lang="ru-RU"/>
        </a:p>
      </dgm:t>
    </dgm:pt>
    <dgm:pt modelId="{C9E9E581-9FBA-4E4B-AFD4-0308345414A3}" type="parTrans" cxnId="{B517A08B-48F5-4CA2-95C9-40FD725372C5}">
      <dgm:prSet/>
      <dgm:spPr/>
      <dgm:t>
        <a:bodyPr/>
        <a:lstStyle/>
        <a:p>
          <a:endParaRPr lang="ru-RU"/>
        </a:p>
      </dgm:t>
    </dgm:pt>
    <dgm:pt modelId="{9A7C81A2-7DB8-461D-B154-AEA3A00966A6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Нарушения сроков исполнения обязательств по контракту фиксируются автоматизированно</a:t>
          </a:r>
        </a:p>
      </dgm:t>
    </dgm:pt>
    <dgm:pt modelId="{3B19072E-2031-40C1-BB93-21A71FE80EB7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НЕУСТОЙКА</a:t>
          </a:r>
        </a:p>
      </dgm:t>
    </dgm:pt>
    <dgm:pt modelId="{63049F35-7383-499C-A551-4E86405B82B9}" type="sibTrans" cxnId="{EC91B4FF-6C70-4B7F-AD25-B09A39CA7B85}">
      <dgm:prSet/>
      <dgm:spPr/>
      <dgm:t>
        <a:bodyPr/>
        <a:lstStyle/>
        <a:p>
          <a:endParaRPr lang="ru-RU"/>
        </a:p>
      </dgm:t>
    </dgm:pt>
    <dgm:pt modelId="{94DCBB3C-742A-4A0D-85F4-A843DA1F529E}" type="parTrans" cxnId="{EC91B4FF-6C70-4B7F-AD25-B09A39CA7B85}">
      <dgm:prSet/>
      <dgm:spPr/>
      <dgm:t>
        <a:bodyPr/>
        <a:lstStyle/>
        <a:p>
          <a:endParaRPr lang="ru-RU"/>
        </a:p>
      </dgm:t>
    </dgm:pt>
    <dgm:pt modelId="{58396E87-9D12-46F6-9A45-BF340932AA62}" type="sibTrans" cxnId="{0FD51FE5-4F06-4A40-AFE1-7BD8F1E4A61A}">
      <dgm:prSet/>
      <dgm:spPr/>
      <dgm:t>
        <a:bodyPr/>
        <a:lstStyle/>
        <a:p>
          <a:endParaRPr lang="ru-RU"/>
        </a:p>
      </dgm:t>
    </dgm:pt>
    <dgm:pt modelId="{364D63BE-3DF8-4923-990C-CEB2DD2DD624}" type="parTrans" cxnId="{0FD51FE5-4F06-4A40-AFE1-7BD8F1E4A61A}">
      <dgm:prSet/>
      <dgm:spPr/>
      <dgm:t>
        <a:bodyPr/>
        <a:lstStyle/>
        <a:p>
          <a:endParaRPr lang="ru-RU"/>
        </a:p>
      </dgm:t>
    </dgm:pt>
    <dgm:pt modelId="{6FB9ED8B-7752-4071-8C54-FEE6EE455E1E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В случае изменения условий контракта, если возможность их изменения не предусмотрена законодательством РФ, контрольный орган применяет меры ответственности предусмотренные ч. 4 ст. 7.32 КоАП РФ и ч.5 ст. 7.32 КоАП РФ</a:t>
          </a:r>
        </a:p>
      </dgm:t>
    </dgm:pt>
    <dgm:pt modelId="{AEBE8AA0-56ED-448C-BD70-791E3322F4A0}" type="parTrans" cxnId="{1B3AA5D9-25BB-41E8-9828-BBF64C098E7F}">
      <dgm:prSet/>
      <dgm:spPr/>
      <dgm:t>
        <a:bodyPr/>
        <a:lstStyle/>
        <a:p>
          <a:endParaRPr lang="ru-RU"/>
        </a:p>
      </dgm:t>
    </dgm:pt>
    <dgm:pt modelId="{A45836C8-3C8F-46D5-A45B-EE7BFBC9AB69}" type="sibTrans" cxnId="{1B3AA5D9-25BB-41E8-9828-BBF64C098E7F}">
      <dgm:prSet/>
      <dgm:spPr/>
      <dgm:t>
        <a:bodyPr/>
        <a:lstStyle/>
        <a:p>
          <a:endParaRPr lang="ru-RU"/>
        </a:p>
      </dgm:t>
    </dgm:pt>
    <dgm:pt modelId="{0D0DC2A8-8C9D-4EAA-BDBB-D574F8F9A378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За нарушение порядка расторжения контракта Контрольный орган применяет меры ответственности ч.6 ст. 7.32 КоАП РФ</a:t>
          </a:r>
        </a:p>
      </dgm:t>
    </dgm:pt>
    <dgm:pt modelId="{2D27B53D-C78E-48AC-AC51-EB73DC92B8FC}" type="parTrans" cxnId="{5166C75D-4EE7-4640-9B26-6D2802615C78}">
      <dgm:prSet/>
      <dgm:spPr/>
      <dgm:t>
        <a:bodyPr/>
        <a:lstStyle/>
        <a:p>
          <a:endParaRPr lang="ru-RU"/>
        </a:p>
      </dgm:t>
    </dgm:pt>
    <dgm:pt modelId="{540423C4-B7B7-4CD2-BEB0-DF0F74BBD53C}" type="sibTrans" cxnId="{5166C75D-4EE7-4640-9B26-6D2802615C78}">
      <dgm:prSet/>
      <dgm:spPr/>
      <dgm:t>
        <a:bodyPr/>
        <a:lstStyle/>
        <a:p>
          <a:endParaRPr lang="ru-RU"/>
        </a:p>
      </dgm:t>
    </dgm:pt>
    <dgm:pt modelId="{3D6863D6-C0B7-4A83-A416-86E92A12FF95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За ненаправление требования контрольный орган применяет меры </a:t>
          </a:r>
          <a:r>
            <a:rPr lang="ru-RU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ответственности предусмотренные ч.1 ст.10.2 КоАП МО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52443D-4528-452C-8D1B-7E48E1F9B6CF}" type="parTrans" cxnId="{7E111812-9584-43DB-9FA6-E68F9342F2F3}">
      <dgm:prSet/>
      <dgm:spPr/>
      <dgm:t>
        <a:bodyPr/>
        <a:lstStyle/>
        <a:p>
          <a:endParaRPr lang="ru-RU"/>
        </a:p>
      </dgm:t>
    </dgm:pt>
    <dgm:pt modelId="{E82AF1C6-062C-41A5-AE1A-05A136A0E96B}" type="sibTrans" cxnId="{7E111812-9584-43DB-9FA6-E68F9342F2F3}">
      <dgm:prSet/>
      <dgm:spPr/>
      <dgm:t>
        <a:bodyPr/>
        <a:lstStyle/>
        <a:p>
          <a:endParaRPr lang="ru-RU"/>
        </a:p>
      </dgm:t>
    </dgm:pt>
    <dgm:pt modelId="{7E4FFAD3-1603-4E71-922B-FBB2050F69B4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В случае просрочки исполнения обязательств автоматически возникает обязательство по применению мер ответственности</a:t>
          </a: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.</a:t>
          </a:r>
          <a:endParaRPr lang="ru-RU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0F05120-BB0C-444E-BE4B-6D4F92F3EF32}" type="parTrans" cxnId="{0B61520E-A711-4AAD-BFEB-53DCC553EB0B}">
      <dgm:prSet/>
      <dgm:spPr/>
      <dgm:t>
        <a:bodyPr/>
        <a:lstStyle/>
        <a:p>
          <a:endParaRPr lang="ru-RU"/>
        </a:p>
      </dgm:t>
    </dgm:pt>
    <dgm:pt modelId="{0A65FE1E-B997-490C-8DB1-A7D1EFC34482}" type="sibTrans" cxnId="{0B61520E-A711-4AAD-BFEB-53DCC553EB0B}">
      <dgm:prSet/>
      <dgm:spPr/>
      <dgm:t>
        <a:bodyPr/>
        <a:lstStyle/>
        <a:p>
          <a:endParaRPr lang="ru-RU"/>
        </a:p>
      </dgm:t>
    </dgm:pt>
    <dgm:pt modelId="{82087D63-C658-46AE-81B2-5BB31FBE39A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Ряд условий контракта изменить нельзя (цифровой контроль);</a:t>
          </a:r>
        </a:p>
      </dgm:t>
    </dgm:pt>
    <dgm:pt modelId="{642506E7-3B29-43ED-B786-C5961BBC0CF2}" type="parTrans" cxnId="{BBF166B9-0AF2-4939-8A1F-8F6BA243360B}">
      <dgm:prSet/>
      <dgm:spPr/>
      <dgm:t>
        <a:bodyPr/>
        <a:lstStyle/>
        <a:p>
          <a:endParaRPr lang="ru-RU"/>
        </a:p>
      </dgm:t>
    </dgm:pt>
    <dgm:pt modelId="{43402BCA-8F93-4EAC-AAA5-22E9603DA299}" type="sibTrans" cxnId="{BBF166B9-0AF2-4939-8A1F-8F6BA243360B}">
      <dgm:prSet/>
      <dgm:spPr/>
      <dgm:t>
        <a:bodyPr/>
        <a:lstStyle/>
        <a:p>
          <a:endParaRPr lang="ru-RU"/>
        </a:p>
      </dgm:t>
    </dgm:pt>
    <dgm:pt modelId="{8419CFB1-1F08-40CA-B60E-CE959B3A129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Сроки на устранение нарушений (для одностор. отказа) и дата расторжения контракта фиксируются в ПИК автоматически. </a:t>
          </a:r>
        </a:p>
      </dgm:t>
    </dgm:pt>
    <dgm:pt modelId="{BBB367CC-593D-4109-B078-48FD85F2F631}" type="parTrans" cxnId="{971A3BF4-2F1B-4935-924D-C6EFFD617252}">
      <dgm:prSet/>
      <dgm:spPr/>
      <dgm:t>
        <a:bodyPr/>
        <a:lstStyle/>
        <a:p>
          <a:endParaRPr lang="ru-RU"/>
        </a:p>
      </dgm:t>
    </dgm:pt>
    <dgm:pt modelId="{AF8181DF-38F6-4801-8077-635D394EAA3A}" type="sibTrans" cxnId="{971A3BF4-2F1B-4935-924D-C6EFFD617252}">
      <dgm:prSet/>
      <dgm:spPr/>
      <dgm:t>
        <a:bodyPr/>
        <a:lstStyle/>
        <a:p>
          <a:endParaRPr lang="ru-RU"/>
        </a:p>
      </dgm:t>
    </dgm:pt>
    <dgm:pt modelId="{497A351A-D1AE-48DE-B6F4-5BBF851DECDB}" type="pres">
      <dgm:prSet presAssocID="{CC00AA28-AC7A-405E-93CD-0AD746406A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CF250B-B767-42BD-BB39-775B7A1E393F}" type="pres">
      <dgm:prSet presAssocID="{3B19072E-2031-40C1-BB93-21A71FE80EB7}" presName="linNode" presStyleCnt="0"/>
      <dgm:spPr/>
    </dgm:pt>
    <dgm:pt modelId="{DA283247-5E10-4854-B319-7EF7EE21F39E}" type="pres">
      <dgm:prSet presAssocID="{3B19072E-2031-40C1-BB93-21A71FE80EB7}" presName="parentText" presStyleLbl="node1" presStyleIdx="0" presStyleCnt="3" custScaleX="79596" custScaleY="99965" custLinFactNeighborX="1207" custLinFactNeighborY="-248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F169A-AFB3-45C0-90FE-24474379E87B}" type="pres">
      <dgm:prSet presAssocID="{3B19072E-2031-40C1-BB93-21A71FE80EB7}" presName="descendantText" presStyleLbl="alignAccFollowNode1" presStyleIdx="0" presStyleCnt="3" custScaleX="130447" custScaleY="122569" custLinFactNeighborX="2167" custLinFactNeighborY="-26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05C911-41AE-41AF-816F-B63F197E12D5}" type="pres">
      <dgm:prSet presAssocID="{63049F35-7383-499C-A551-4E86405B82B9}" presName="sp" presStyleCnt="0"/>
      <dgm:spPr/>
    </dgm:pt>
    <dgm:pt modelId="{525E449C-8A60-4140-A9FD-A585828FEA0D}" type="pres">
      <dgm:prSet presAssocID="{32DC95CB-37EC-4B4B-B0A1-767381890C6A}" presName="linNode" presStyleCnt="0"/>
      <dgm:spPr/>
    </dgm:pt>
    <dgm:pt modelId="{FEC64EC2-E8E6-4DB8-8B9A-1AFE5D9984DB}" type="pres">
      <dgm:prSet presAssocID="{32DC95CB-37EC-4B4B-B0A1-767381890C6A}" presName="parentText" presStyleLbl="node1" presStyleIdx="1" presStyleCnt="3" custScaleX="727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5D5EE-DD3B-423F-9BD3-BA922C6E16AA}" type="pres">
      <dgm:prSet presAssocID="{32DC95CB-37EC-4B4B-B0A1-767381890C6A}" presName="descendantText" presStyleLbl="alignAccFollowNode1" presStyleIdx="1" presStyleCnt="3" custScaleX="116406" custScaleY="114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249D7-7DF6-4D49-A405-214AE43E94A8}" type="pres">
      <dgm:prSet presAssocID="{FE49CA9D-212B-42C0-A95C-B158D713FC55}" presName="sp" presStyleCnt="0"/>
      <dgm:spPr/>
    </dgm:pt>
    <dgm:pt modelId="{C094775A-5AF4-4CE9-A400-88C8B732D2B8}" type="pres">
      <dgm:prSet presAssocID="{766B9577-FD4D-47C3-BDF9-F3A57E317869}" presName="linNode" presStyleCnt="0"/>
      <dgm:spPr/>
    </dgm:pt>
    <dgm:pt modelId="{4FADB9F1-FE99-428A-B7F5-D6A465834786}" type="pres">
      <dgm:prSet presAssocID="{766B9577-FD4D-47C3-BDF9-F3A57E317869}" presName="parentText" presStyleLbl="node1" presStyleIdx="2" presStyleCnt="3" custScaleX="738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D017D-9870-4467-8DCE-9DF7173970E1}" type="pres">
      <dgm:prSet presAssocID="{766B9577-FD4D-47C3-BDF9-F3A57E317869}" presName="descendantText" presStyleLbl="alignAccFollowNode1" presStyleIdx="2" presStyleCnt="3" custScaleX="112275" custScaleY="117268" custLinFactNeighborX="738" custLinFactNeighborY="-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736BC-47A9-41E8-9178-0C55FF35928E}" type="presOf" srcId="{7E4FFAD3-1603-4E71-922B-FBB2050F69B4}" destId="{8B4F169A-AFB3-45C0-90FE-24474379E87B}" srcOrd="0" destOrd="1" presId="urn:microsoft.com/office/officeart/2005/8/layout/vList5"/>
    <dgm:cxn modelId="{6058EC75-7B8A-48E8-8335-928722869366}" type="presOf" srcId="{7E996912-AEB8-4711-ACC9-449B890897B3}" destId="{E0BD017D-9870-4467-8DCE-9DF7173970E1}" srcOrd="0" destOrd="0" presId="urn:microsoft.com/office/officeart/2005/8/layout/vList5"/>
    <dgm:cxn modelId="{53C099F8-3954-40DD-AD6B-44B3D24D81B7}" type="presOf" srcId="{766B9577-FD4D-47C3-BDF9-F3A57E317869}" destId="{4FADB9F1-FE99-428A-B7F5-D6A465834786}" srcOrd="0" destOrd="0" presId="urn:microsoft.com/office/officeart/2005/8/layout/vList5"/>
    <dgm:cxn modelId="{814F4075-9538-468C-ACC1-997E0A19B1E8}" type="presOf" srcId="{8419CFB1-1F08-40CA-B60E-CE959B3A129A}" destId="{E0BD017D-9870-4467-8DCE-9DF7173970E1}" srcOrd="0" destOrd="1" presId="urn:microsoft.com/office/officeart/2005/8/layout/vList5"/>
    <dgm:cxn modelId="{DFFDD1CE-A00C-4E18-8F3B-A472152CF174}" type="presOf" srcId="{82087D63-C658-46AE-81B2-5BB31FBE39A2}" destId="{6655D5EE-DD3B-423F-9BD3-BA922C6E16AA}" srcOrd="0" destOrd="1" presId="urn:microsoft.com/office/officeart/2005/8/layout/vList5"/>
    <dgm:cxn modelId="{EC91B4FF-6C70-4B7F-AD25-B09A39CA7B85}" srcId="{CC00AA28-AC7A-405E-93CD-0AD746406A88}" destId="{3B19072E-2031-40C1-BB93-21A71FE80EB7}" srcOrd="0" destOrd="0" parTransId="{94DCBB3C-742A-4A0D-85F4-A843DA1F529E}" sibTransId="{63049F35-7383-499C-A551-4E86405B82B9}"/>
    <dgm:cxn modelId="{BBF166B9-0AF2-4939-8A1F-8F6BA243360B}" srcId="{32DC95CB-37EC-4B4B-B0A1-767381890C6A}" destId="{82087D63-C658-46AE-81B2-5BB31FBE39A2}" srcOrd="1" destOrd="0" parTransId="{642506E7-3B29-43ED-B786-C5961BBC0CF2}" sibTransId="{43402BCA-8F93-4EAC-AAA5-22E9603DA299}"/>
    <dgm:cxn modelId="{D76F88B4-4A6D-4833-BE8D-7F03E8494E21}" srcId="{766B9577-FD4D-47C3-BDF9-F3A57E317869}" destId="{7E996912-AEB8-4711-ACC9-449B890897B3}" srcOrd="0" destOrd="0" parTransId="{2319C005-A0E3-468E-A459-99CF5B6D16A8}" sibTransId="{468B8FBF-F584-48E1-9717-8DED45F5503A}"/>
    <dgm:cxn modelId="{1B64817F-EC49-4243-9416-F7810F5E2127}" type="presOf" srcId="{0D0DC2A8-8C9D-4EAA-BDBB-D574F8F9A378}" destId="{E0BD017D-9870-4467-8DCE-9DF7173970E1}" srcOrd="0" destOrd="2" presId="urn:microsoft.com/office/officeart/2005/8/layout/vList5"/>
    <dgm:cxn modelId="{C7769E9D-3C4E-4559-8DD0-E6629C543BA2}" type="presOf" srcId="{3D6863D6-C0B7-4A83-A416-86E92A12FF95}" destId="{8B4F169A-AFB3-45C0-90FE-24474379E87B}" srcOrd="0" destOrd="2" presId="urn:microsoft.com/office/officeart/2005/8/layout/vList5"/>
    <dgm:cxn modelId="{971A3BF4-2F1B-4935-924D-C6EFFD617252}" srcId="{766B9577-FD4D-47C3-BDF9-F3A57E317869}" destId="{8419CFB1-1F08-40CA-B60E-CE959B3A129A}" srcOrd="1" destOrd="0" parTransId="{BBB367CC-593D-4109-B078-48FD85F2F631}" sibTransId="{AF8181DF-38F6-4801-8077-635D394EAA3A}"/>
    <dgm:cxn modelId="{B517A08B-48F5-4CA2-95C9-40FD725372C5}" srcId="{32DC95CB-37EC-4B4B-B0A1-767381890C6A}" destId="{B7811DD0-B51D-498D-A731-1ADF29258120}" srcOrd="0" destOrd="0" parTransId="{C9E9E581-9FBA-4E4B-AFD4-0308345414A3}" sibTransId="{D8B86082-2150-4D04-B389-957C76EEFF06}"/>
    <dgm:cxn modelId="{5166C75D-4EE7-4640-9B26-6D2802615C78}" srcId="{766B9577-FD4D-47C3-BDF9-F3A57E317869}" destId="{0D0DC2A8-8C9D-4EAA-BDBB-D574F8F9A378}" srcOrd="2" destOrd="0" parTransId="{2D27B53D-C78E-48AC-AC51-EB73DC92B8FC}" sibTransId="{540423C4-B7B7-4CD2-BEB0-DF0F74BBD53C}"/>
    <dgm:cxn modelId="{B7474078-692B-4D1C-AD2F-ABFCA555FE89}" srcId="{CC00AA28-AC7A-405E-93CD-0AD746406A88}" destId="{766B9577-FD4D-47C3-BDF9-F3A57E317869}" srcOrd="2" destOrd="0" parTransId="{2554C351-4C53-44FF-9DE4-FD1AFBD6799F}" sibTransId="{5AB85627-96CE-46CF-8C8D-4B2CFD44920F}"/>
    <dgm:cxn modelId="{384717E3-D9A4-49D7-A10E-20D1BC2F126B}" type="presOf" srcId="{CC00AA28-AC7A-405E-93CD-0AD746406A88}" destId="{497A351A-D1AE-48DE-B6F4-5BBF851DECDB}" srcOrd="0" destOrd="0" presId="urn:microsoft.com/office/officeart/2005/8/layout/vList5"/>
    <dgm:cxn modelId="{7E111812-9584-43DB-9FA6-E68F9342F2F3}" srcId="{3B19072E-2031-40C1-BB93-21A71FE80EB7}" destId="{3D6863D6-C0B7-4A83-A416-86E92A12FF95}" srcOrd="2" destOrd="0" parTransId="{4252443D-4528-452C-8D1B-7E48E1F9B6CF}" sibTransId="{E82AF1C6-062C-41A5-AE1A-05A136A0E96B}"/>
    <dgm:cxn modelId="{DC05F8EB-15D5-4B85-A58D-1D404E1A5AC1}" type="presOf" srcId="{6FB9ED8B-7752-4071-8C54-FEE6EE455E1E}" destId="{6655D5EE-DD3B-423F-9BD3-BA922C6E16AA}" srcOrd="0" destOrd="2" presId="urn:microsoft.com/office/officeart/2005/8/layout/vList5"/>
    <dgm:cxn modelId="{0B61520E-A711-4AAD-BFEB-53DCC553EB0B}" srcId="{3B19072E-2031-40C1-BB93-21A71FE80EB7}" destId="{7E4FFAD3-1603-4E71-922B-FBB2050F69B4}" srcOrd="1" destOrd="0" parTransId="{F0F05120-BB0C-444E-BE4B-6D4F92F3EF32}" sibTransId="{0A65FE1E-B997-490C-8DB1-A7D1EFC34482}"/>
    <dgm:cxn modelId="{51ED1CD0-0DEF-402C-BDD7-1FE2CB549678}" type="presOf" srcId="{B7811DD0-B51D-498D-A731-1ADF29258120}" destId="{6655D5EE-DD3B-423F-9BD3-BA922C6E16AA}" srcOrd="0" destOrd="0" presId="urn:microsoft.com/office/officeart/2005/8/layout/vList5"/>
    <dgm:cxn modelId="{3011FAC3-EA96-42DB-8F8B-B093D3C3C422}" type="presOf" srcId="{32DC95CB-37EC-4B4B-B0A1-767381890C6A}" destId="{FEC64EC2-E8E6-4DB8-8B9A-1AFE5D9984DB}" srcOrd="0" destOrd="0" presId="urn:microsoft.com/office/officeart/2005/8/layout/vList5"/>
    <dgm:cxn modelId="{522D6819-C2BE-49AD-A6FF-40CDE5B5644D}" type="presOf" srcId="{9A7C81A2-7DB8-461D-B154-AEA3A00966A6}" destId="{8B4F169A-AFB3-45C0-90FE-24474379E87B}" srcOrd="0" destOrd="0" presId="urn:microsoft.com/office/officeart/2005/8/layout/vList5"/>
    <dgm:cxn modelId="{3316AC5E-FCC6-46A2-B672-23F3BE205059}" type="presOf" srcId="{3B19072E-2031-40C1-BB93-21A71FE80EB7}" destId="{DA283247-5E10-4854-B319-7EF7EE21F39E}" srcOrd="0" destOrd="0" presId="urn:microsoft.com/office/officeart/2005/8/layout/vList5"/>
    <dgm:cxn modelId="{1B3AA5D9-25BB-41E8-9828-BBF64C098E7F}" srcId="{32DC95CB-37EC-4B4B-B0A1-767381890C6A}" destId="{6FB9ED8B-7752-4071-8C54-FEE6EE455E1E}" srcOrd="2" destOrd="0" parTransId="{AEBE8AA0-56ED-448C-BD70-791E3322F4A0}" sibTransId="{A45836C8-3C8F-46D5-A45B-EE7BFBC9AB69}"/>
    <dgm:cxn modelId="{71544B70-E456-4854-AF7A-03A623CE2C41}" srcId="{CC00AA28-AC7A-405E-93CD-0AD746406A88}" destId="{32DC95CB-37EC-4B4B-B0A1-767381890C6A}" srcOrd="1" destOrd="0" parTransId="{AD6D2E76-6F00-4881-98DD-1AA9E8594438}" sibTransId="{FE49CA9D-212B-42C0-A95C-B158D713FC55}"/>
    <dgm:cxn modelId="{0FD51FE5-4F06-4A40-AFE1-7BD8F1E4A61A}" srcId="{3B19072E-2031-40C1-BB93-21A71FE80EB7}" destId="{9A7C81A2-7DB8-461D-B154-AEA3A00966A6}" srcOrd="0" destOrd="0" parTransId="{364D63BE-3DF8-4923-990C-CEB2DD2DD624}" sibTransId="{58396E87-9D12-46F6-9A45-BF340932AA62}"/>
    <dgm:cxn modelId="{4B573B8F-7ED6-4268-B7DE-1FA28CD82C40}" type="presParOf" srcId="{497A351A-D1AE-48DE-B6F4-5BBF851DECDB}" destId="{B8CF250B-B767-42BD-BB39-775B7A1E393F}" srcOrd="0" destOrd="0" presId="urn:microsoft.com/office/officeart/2005/8/layout/vList5"/>
    <dgm:cxn modelId="{910062C0-0B77-4AEE-A0E3-9F0FF42F593A}" type="presParOf" srcId="{B8CF250B-B767-42BD-BB39-775B7A1E393F}" destId="{DA283247-5E10-4854-B319-7EF7EE21F39E}" srcOrd="0" destOrd="0" presId="urn:microsoft.com/office/officeart/2005/8/layout/vList5"/>
    <dgm:cxn modelId="{46D7D8DD-E5E6-4290-BC45-D3150D945180}" type="presParOf" srcId="{B8CF250B-B767-42BD-BB39-775B7A1E393F}" destId="{8B4F169A-AFB3-45C0-90FE-24474379E87B}" srcOrd="1" destOrd="0" presId="urn:microsoft.com/office/officeart/2005/8/layout/vList5"/>
    <dgm:cxn modelId="{A66319F8-8C28-4D5B-AA0B-A5E2F7CDEDAF}" type="presParOf" srcId="{497A351A-D1AE-48DE-B6F4-5BBF851DECDB}" destId="{7705C911-41AE-41AF-816F-B63F197E12D5}" srcOrd="1" destOrd="0" presId="urn:microsoft.com/office/officeart/2005/8/layout/vList5"/>
    <dgm:cxn modelId="{B242A858-31A7-4E93-A823-E82E47265A81}" type="presParOf" srcId="{497A351A-D1AE-48DE-B6F4-5BBF851DECDB}" destId="{525E449C-8A60-4140-A9FD-A585828FEA0D}" srcOrd="2" destOrd="0" presId="urn:microsoft.com/office/officeart/2005/8/layout/vList5"/>
    <dgm:cxn modelId="{FD8B89A8-720B-4E16-9377-517B7529540A}" type="presParOf" srcId="{525E449C-8A60-4140-A9FD-A585828FEA0D}" destId="{FEC64EC2-E8E6-4DB8-8B9A-1AFE5D9984DB}" srcOrd="0" destOrd="0" presId="urn:microsoft.com/office/officeart/2005/8/layout/vList5"/>
    <dgm:cxn modelId="{E4B584DC-91DD-4E19-9D48-C1802EF67E0E}" type="presParOf" srcId="{525E449C-8A60-4140-A9FD-A585828FEA0D}" destId="{6655D5EE-DD3B-423F-9BD3-BA922C6E16AA}" srcOrd="1" destOrd="0" presId="urn:microsoft.com/office/officeart/2005/8/layout/vList5"/>
    <dgm:cxn modelId="{0CEF8D28-F1BF-4560-A3BE-52FC7AAE31F8}" type="presParOf" srcId="{497A351A-D1AE-48DE-B6F4-5BBF851DECDB}" destId="{4F0249D7-7DF6-4D49-A405-214AE43E94A8}" srcOrd="3" destOrd="0" presId="urn:microsoft.com/office/officeart/2005/8/layout/vList5"/>
    <dgm:cxn modelId="{4E839840-B974-48AD-A6A2-DE73D07791E5}" type="presParOf" srcId="{497A351A-D1AE-48DE-B6F4-5BBF851DECDB}" destId="{C094775A-5AF4-4CE9-A400-88C8B732D2B8}" srcOrd="4" destOrd="0" presId="urn:microsoft.com/office/officeart/2005/8/layout/vList5"/>
    <dgm:cxn modelId="{C0975FCC-72C3-4DB6-A3E7-BAF346BD5710}" type="presParOf" srcId="{C094775A-5AF4-4CE9-A400-88C8B732D2B8}" destId="{4FADB9F1-FE99-428A-B7F5-D6A465834786}" srcOrd="0" destOrd="0" presId="urn:microsoft.com/office/officeart/2005/8/layout/vList5"/>
    <dgm:cxn modelId="{81FFFD6E-1B31-4EEB-BBB9-4D637B4E3AE7}" type="presParOf" srcId="{C094775A-5AF4-4CE9-A400-88C8B732D2B8}" destId="{E0BD017D-9870-4467-8DCE-9DF7173970E1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F169A-AFB3-45C0-90FE-24474379E87B}">
      <dsp:nvSpPr>
        <dsp:cNvPr id="0" name=""/>
        <dsp:cNvSpPr/>
      </dsp:nvSpPr>
      <dsp:spPr>
        <a:xfrm rot="5400000">
          <a:off x="4341359" y="-2515313"/>
          <a:ext cx="1828871" cy="6859499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Документы исполнения (и все остальные документы) направляются Исполнителем по контракту через ЭДО;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Исключается личный контакт контрагентов при передаче документов и возможные препятствия в этот момент;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Фиксируется срок передачи документов Исполнителем. Ранее такой срок не фиксировался, факт передачи документов ничем не подтверждался. Нарушение сроков передачи документа – основания для направления требования Неустойки</a:t>
          </a:r>
        </a:p>
      </dsp:txBody>
      <dsp:txXfrm rot="-5400000">
        <a:off x="1826045" y="89279"/>
        <a:ext cx="6770221" cy="1650315"/>
      </dsp:txXfrm>
    </dsp:sp>
    <dsp:sp modelId="{DA283247-5E10-4854-B319-7EF7EE21F39E}">
      <dsp:nvSpPr>
        <dsp:cNvPr id="0" name=""/>
        <dsp:cNvSpPr/>
      </dsp:nvSpPr>
      <dsp:spPr>
        <a:xfrm>
          <a:off x="219" y="13124"/>
          <a:ext cx="1913945" cy="180776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100" b="1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ПОСТАВКА</a:t>
          </a:r>
          <a:endParaRPr lang="ru-RU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8467" y="101372"/>
        <a:ext cx="1737449" cy="1631265"/>
      </dsp:txXfrm>
    </dsp:sp>
    <dsp:sp modelId="{6655D5EE-DD3B-423F-9BD3-BA922C6E16AA}">
      <dsp:nvSpPr>
        <dsp:cNvPr id="0" name=""/>
        <dsp:cNvSpPr/>
      </dsp:nvSpPr>
      <dsp:spPr>
        <a:xfrm rot="5400000">
          <a:off x="4141616" y="-460256"/>
          <a:ext cx="2120523" cy="6917220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на приемку рассчитывается автоматизированно (от даты направления документа исполнителем). Ранее - было невозможно.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приемки и дата подписания Заказчиком документов приемки фиксируются автоматизированно. Ранее – было невозможно.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о нарушении сроков приемки доступна сторонам Контракта и контрольному органу в реальном времени. 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 неподписание Заказчиком документа приемки или ненаправление мотивированного отказа контрольный орган применяет меры ответственности предусмотренные ч.</a:t>
          </a:r>
          <a:r>
            <a:rPr lang="en-US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9 ст. 7.32 КоАП РФ</a:t>
          </a:r>
          <a:r>
            <a:rPr lang="ru-RU" alt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alt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43268" y="2041607"/>
        <a:ext cx="6813705" cy="1913493"/>
      </dsp:txXfrm>
    </dsp:sp>
    <dsp:sp modelId="{FEC64EC2-E8E6-4DB8-8B9A-1AFE5D9984DB}">
      <dsp:nvSpPr>
        <dsp:cNvPr id="0" name=""/>
        <dsp:cNvSpPr/>
      </dsp:nvSpPr>
      <dsp:spPr>
        <a:xfrm>
          <a:off x="219" y="1937523"/>
          <a:ext cx="1858589" cy="2121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u="none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ПРИЕМКА</a:t>
          </a:r>
        </a:p>
      </dsp:txBody>
      <dsp:txXfrm>
        <a:off x="90948" y="2028252"/>
        <a:ext cx="1677131" cy="1940202"/>
      </dsp:txXfrm>
    </dsp:sp>
    <dsp:sp modelId="{E0BD017D-9870-4467-8DCE-9DF7173970E1}">
      <dsp:nvSpPr>
        <dsp:cNvPr id="0" name=""/>
        <dsp:cNvSpPr/>
      </dsp:nvSpPr>
      <dsp:spPr>
        <a:xfrm rot="5400000">
          <a:off x="4556662" y="1382759"/>
          <a:ext cx="1321098" cy="6886179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 случае нарушения срока оплаты - информация доступна сторонам Контракта и контрольному органу в реальном времени. 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Контрольный орган за нарушение срока и порядка оплаты применяет меры ответственности предусмотренные ч. 1 ст. 7.32.5 КоАП РФ (штраф) и ч. 2 ст. 7.32.5 (дисквалификация)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4122" y="4229791"/>
        <a:ext cx="6821688" cy="1192116"/>
      </dsp:txXfrm>
    </dsp:sp>
    <dsp:sp modelId="{4FADB9F1-FE99-428A-B7F5-D6A465834786}">
      <dsp:nvSpPr>
        <dsp:cNvPr id="0" name=""/>
        <dsp:cNvSpPr/>
      </dsp:nvSpPr>
      <dsp:spPr>
        <a:xfrm>
          <a:off x="219" y="4165267"/>
          <a:ext cx="1885717" cy="141003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ОПЛАТА</a:t>
          </a:r>
        </a:p>
      </dsp:txBody>
      <dsp:txXfrm>
        <a:off x="69051" y="4234099"/>
        <a:ext cx="1748053" cy="1272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F169A-AFB3-45C0-90FE-24474379E87B}">
      <dsp:nvSpPr>
        <dsp:cNvPr id="0" name=""/>
        <dsp:cNvSpPr/>
      </dsp:nvSpPr>
      <dsp:spPr>
        <a:xfrm rot="5400000">
          <a:off x="4576560" y="-2374375"/>
          <a:ext cx="1663570" cy="6412321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Нарушения сроков исполнения обязательств по контракту фиксируются автоматизированно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В случае просрочки исполнения обязательств автоматически возникает обязательство по применению мер ответственности</a:t>
          </a: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.</a:t>
          </a:r>
          <a:endParaRPr lang="ru-RU" sz="1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- За ненаправление требования контрольный орган применяет меры </a:t>
          </a:r>
          <a:r>
            <a:rPr lang="ru-RU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ответственности предусмотренные ч.1 ст.10.2 КоАП МО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202185" y="81209"/>
        <a:ext cx="6331112" cy="1501152"/>
      </dsp:txXfrm>
    </dsp:sp>
    <dsp:sp modelId="{DA283247-5E10-4854-B319-7EF7EE21F39E}">
      <dsp:nvSpPr>
        <dsp:cNvPr id="0" name=""/>
        <dsp:cNvSpPr/>
      </dsp:nvSpPr>
      <dsp:spPr>
        <a:xfrm>
          <a:off x="59789" y="0"/>
          <a:ext cx="2200873" cy="169597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НЕУСТОЙКА</a:t>
          </a:r>
        </a:p>
      </dsp:txBody>
      <dsp:txXfrm>
        <a:off x="142579" y="82790"/>
        <a:ext cx="2035293" cy="1530391"/>
      </dsp:txXfrm>
    </dsp:sp>
    <dsp:sp modelId="{6655D5EE-DD3B-423F-9BD3-BA922C6E16AA}">
      <dsp:nvSpPr>
        <dsp:cNvPr id="0" name=""/>
        <dsp:cNvSpPr/>
      </dsp:nvSpPr>
      <dsp:spPr>
        <a:xfrm rot="5400000">
          <a:off x="4647048" y="-555011"/>
          <a:ext cx="1560079" cy="6373922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Цифровые условия изменяются только в цифровом формате;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Ряд условий контракта изменить нельзя (цифровой контроль);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 случае изменения условий контракта, если возможность их изменения не предусмотрена законодательством РФ, контрольный орган применяет меры ответственности предусмотренные ч. 4 ст. 7.32 КоАП РФ и ч.5 ст. 7.32 КоАП РФ</a:t>
          </a:r>
        </a:p>
      </dsp:txBody>
      <dsp:txXfrm rot="-5400000">
        <a:off x="2240127" y="1928067"/>
        <a:ext cx="6297765" cy="1407765"/>
      </dsp:txXfrm>
    </dsp:sp>
    <dsp:sp modelId="{FEC64EC2-E8E6-4DB8-8B9A-1AFE5D9984DB}">
      <dsp:nvSpPr>
        <dsp:cNvPr id="0" name=""/>
        <dsp:cNvSpPr/>
      </dsp:nvSpPr>
      <dsp:spPr>
        <a:xfrm>
          <a:off x="457" y="1783667"/>
          <a:ext cx="2239669" cy="16965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2000" b="1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ИЗМЕНЕНИЕ УСЛОВИЙ КОНТРАКТА</a:t>
          </a:r>
          <a:endParaRPr lang="ru-RU" sz="2000" b="1" kern="1200" dirty="0">
            <a:solidFill>
              <a:prstClr val="white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83276" y="1866486"/>
        <a:ext cx="2074031" cy="1530927"/>
      </dsp:txXfrm>
    </dsp:sp>
    <dsp:sp modelId="{E0BD017D-9870-4467-8DCE-9DF7173970E1}">
      <dsp:nvSpPr>
        <dsp:cNvPr id="0" name=""/>
        <dsp:cNvSpPr/>
      </dsp:nvSpPr>
      <dsp:spPr>
        <a:xfrm rot="5400000">
          <a:off x="4614294" y="1314359"/>
          <a:ext cx="1591622" cy="6190040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</a:t>
          </a:r>
          <a:r>
            <a:rPr lang="en-US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alt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доступна в режиме реального времени. 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Сроки на устранение нарушений (для одностор. отказа) и дата расторжения контракта фиксируются в ПИК автоматически. </a:t>
          </a: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 нарушение порядка расторжения контракта Контрольный орган применяет меры ответственности ч.6 ст. 7.32 КоАП РФ</a:t>
          </a:r>
        </a:p>
      </dsp:txBody>
      <dsp:txXfrm rot="-5400000">
        <a:off x="2315086" y="3691265"/>
        <a:ext cx="6112343" cy="1436228"/>
      </dsp:txXfrm>
    </dsp:sp>
    <dsp:sp modelId="{4FADB9F1-FE99-428A-B7F5-D6A465834786}">
      <dsp:nvSpPr>
        <dsp:cNvPr id="0" name=""/>
        <dsp:cNvSpPr/>
      </dsp:nvSpPr>
      <dsp:spPr>
        <a:xfrm>
          <a:off x="457" y="3565060"/>
          <a:ext cx="2291741" cy="16965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kern="1200" dirty="0">
              <a:solidFill>
                <a:prstClr val="whit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РАСТОРЖЕНИЕ КОНТРАКТА</a:t>
          </a:r>
          <a:endParaRPr lang="ru-RU" sz="2000" b="1" kern="1200" dirty="0">
            <a:solidFill>
              <a:prstClr val="white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83276" y="3647879"/>
        <a:ext cx="2126103" cy="1530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F9556-84F3-4A44-BCD3-7277A4015764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7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F29F1-321B-4AD0-A200-CB32B0514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1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148BB-427A-4A57-A3DD-F8AD93B43C99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80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148BB-427A-4A57-A3DD-F8AD93B43C9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631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148BB-427A-4A57-A3DD-F8AD93B43C9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87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148BB-427A-4A57-A3DD-F8AD93B43C9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98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28BBD-1150-4BA0-AF71-AD106425F59E}" type="datetime1">
              <a:rPr lang="ru-RU" smtClean="0"/>
              <a:t>15.06.2022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2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04A6-2F9D-4428-B4B9-831EAE5CEAEF}" type="datetime1">
              <a:rPr lang="ru-RU" smtClean="0"/>
              <a:t>15.06.2022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87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43778-1783-43BA-9A6E-F856A73810B9}" type="datetime1">
              <a:rPr lang="ru-RU" smtClean="0"/>
              <a:t>15.06.2022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97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B39A-B22F-4489-BCD4-533669D01C97}" type="datetime1">
              <a:rPr lang="ru-RU" smtClean="0"/>
              <a:t>15.06.2022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00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81D5-7286-436A-AE19-8BA279E6022F}" type="datetime1">
              <a:rPr lang="ru-RU" smtClean="0"/>
              <a:t>15.06.2022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95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E06DF-ACBC-428A-A415-2E3BAE6A159A}" type="datetime1">
              <a:rPr lang="ru-RU" smtClean="0"/>
              <a:t>15.06.2022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7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A75E-0087-4468-91FD-43A5002BE5E8}" type="datetime1">
              <a:rPr lang="ru-RU" smtClean="0"/>
              <a:t>15.06.2022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53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1D20-F2A4-4644-AEBA-5E57DEEAF883}" type="datetime1">
              <a:rPr lang="ru-RU" smtClean="0"/>
              <a:t>15.06.2022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8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576D-C153-4C94-8EDC-BC463B2F38EB}" type="datetime1">
              <a:rPr lang="ru-RU" smtClean="0"/>
              <a:t>15.06.2022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52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21864-FC6A-4547-AA1F-B7ECB43EFC26}" type="datetime1">
              <a:rPr lang="ru-RU" smtClean="0"/>
              <a:t>15.06.2022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2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91B1-93D7-4A0F-BB50-BB2877902D68}" type="datetime1">
              <a:rPr lang="ru-RU" smtClean="0"/>
              <a:t>15.06.2022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22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EDFE-06CB-4637-8D09-41896544F3FA}" type="datetime1">
              <a:rPr lang="ru-RU" smtClean="0"/>
              <a:t>15.06.2022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D2596-86B9-46A5-A4D9-8B1C7A608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44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азвание 1"/>
          <p:cNvSpPr>
            <a:spLocks noGrp="1"/>
          </p:cNvSpPr>
          <p:nvPr>
            <p:ph type="ctrTitle"/>
          </p:nvPr>
        </p:nvSpPr>
        <p:spPr>
          <a:xfrm>
            <a:off x="446900" y="2362345"/>
            <a:ext cx="7858124" cy="1714110"/>
          </a:xfrm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Портал </a:t>
            </a:r>
            <a:r>
              <a:rPr lang="ru-RU" altLang="ru-RU" sz="3200" b="1" dirty="0">
                <a:solidFill>
                  <a:srgbClr val="FF0000"/>
                </a:solidFill>
                <a:latin typeface="+mn-lt"/>
                <a:cs typeface="Arial" charset="0"/>
              </a:rPr>
              <a:t>исполнения контрактов. </a:t>
            </a:r>
            <a:r>
              <a:rPr lang="ru-RU" altLang="ru-RU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/>
            </a:r>
            <a:br>
              <a:rPr lang="ru-RU" altLang="ru-RU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</a:br>
            <a:r>
              <a:rPr lang="ru-RU" altLang="ru-RU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  <a:t>Умный контракт</a:t>
            </a:r>
            <a:br>
              <a:rPr lang="ru-RU" altLang="ru-RU" sz="3200" b="1" dirty="0" smtClean="0">
                <a:solidFill>
                  <a:srgbClr val="FF0000"/>
                </a:solidFill>
                <a:latin typeface="+mn-lt"/>
                <a:cs typeface="Arial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+mn-lt"/>
                <a:cs typeface="Arial" charset="0"/>
              </a:rPr>
              <a:t/>
            </a:r>
            <a:br>
              <a:rPr lang="ru-RU" altLang="ru-RU" sz="3200" b="1" dirty="0">
                <a:solidFill>
                  <a:srgbClr val="FF0000"/>
                </a:solidFill>
                <a:latin typeface="+mn-lt"/>
                <a:cs typeface="Arial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+mn-lt"/>
                <a:cs typeface="Arial" charset="0"/>
              </a:rPr>
              <a:t>Результаты трехлетнего опыта применения в Московской области</a:t>
            </a:r>
            <a:endParaRPr kumimoji="0" lang="ru-RU" altLang="ru-RU" sz="3200" b="1" dirty="0">
              <a:solidFill>
                <a:srgbClr val="FF0000"/>
              </a:solidFill>
              <a:latin typeface="+mn-lt"/>
              <a:cs typeface="Arial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DADB9B-E237-46FE-839E-A902C75C90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507" y="5578927"/>
            <a:ext cx="789361" cy="579586"/>
          </a:xfrm>
          <a:prstGeom prst="rect">
            <a:avLst/>
          </a:prstGeom>
        </p:spPr>
      </p:pic>
      <p:sp>
        <p:nvSpPr>
          <p:cNvPr id="8" name="Название 1">
            <a:extLst>
              <a:ext uri="{FF2B5EF4-FFF2-40B4-BE49-F238E27FC236}">
                <a16:creationId xmlns:a16="http://schemas.microsoft.com/office/drawing/2014/main" id="{A4163F96-1214-4450-A001-A17F8916E5BF}"/>
              </a:ext>
            </a:extLst>
          </p:cNvPr>
          <p:cNvSpPr txBox="1">
            <a:spLocks/>
          </p:cNvSpPr>
          <p:nvPr/>
        </p:nvSpPr>
        <p:spPr>
          <a:xfrm>
            <a:off x="404127" y="4567785"/>
            <a:ext cx="7858123" cy="584919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ru-RU" altLang="ru-RU" sz="3200" b="1" dirty="0">
                <a:solidFill>
                  <a:srgbClr val="002060"/>
                </a:solidFill>
                <a:cs typeface="Arial" charset="0"/>
              </a:rPr>
              <a:t/>
            </a:r>
            <a:br>
              <a:rPr lang="ru-RU" altLang="ru-RU" sz="3200" b="1" dirty="0">
                <a:solidFill>
                  <a:srgbClr val="002060"/>
                </a:solidFill>
                <a:cs typeface="Arial" charset="0"/>
              </a:rPr>
            </a:br>
            <a:r>
              <a:rPr lang="ru-RU" altLang="ru-RU" sz="3200" b="1" dirty="0">
                <a:solidFill>
                  <a:srgbClr val="002060"/>
                </a:solidFill>
                <a:cs typeface="Arial" charset="0"/>
              </a:rPr>
              <a:t>Портал исполнения контрактов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67135D0-AED6-49B6-8AE9-60B0FE1B216C}"/>
              </a:ext>
            </a:extLst>
          </p:cNvPr>
          <p:cNvSpPr txBox="1">
            <a:spLocks/>
          </p:cNvSpPr>
          <p:nvPr/>
        </p:nvSpPr>
        <p:spPr>
          <a:xfrm>
            <a:off x="2242959" y="319375"/>
            <a:ext cx="6453070" cy="11356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Главное контрольное управление Московской области</a:t>
            </a:r>
          </a:p>
        </p:txBody>
      </p:sp>
      <p:pic>
        <p:nvPicPr>
          <p:cNvPr id="9" name="Picture 2" descr="http://himki.bezformata.ru/content/image94467240.jpg">
            <a:extLst>
              <a:ext uri="{FF2B5EF4-FFF2-40B4-BE49-F238E27FC236}">
                <a16:creationId xmlns:a16="http://schemas.microsoft.com/office/drawing/2014/main" id="{30820CF9-DFB8-403E-A8CE-3DE865BA6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17" y="94161"/>
            <a:ext cx="1225383" cy="143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4">
            <a:extLst>
              <a:ext uri="{FF2B5EF4-FFF2-40B4-BE49-F238E27FC236}">
                <a16:creationId xmlns:a16="http://schemas.microsoft.com/office/drawing/2014/main" id="{9A3ED0B3-F255-4418-A927-4FC83115E1CB}"/>
              </a:ext>
            </a:extLst>
          </p:cNvPr>
          <p:cNvGrpSpPr>
            <a:grpSpLocks/>
          </p:cNvGrpSpPr>
          <p:nvPr/>
        </p:nvGrpSpPr>
        <p:grpSpPr bwMode="auto">
          <a:xfrm>
            <a:off x="307884" y="1665091"/>
            <a:ext cx="8469313" cy="182562"/>
            <a:chOff x="1131888" y="2098676"/>
            <a:chExt cx="3771901" cy="106363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15804C8F-31AB-40C0-92BF-447DFAD364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AC6BB36E-FBD3-460D-ABBF-A1D01EE00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11656B3-5AF6-4929-8CCD-EEFFA8760D40}"/>
              </a:ext>
            </a:extLst>
          </p:cNvPr>
          <p:cNvSpPr txBox="1"/>
          <p:nvPr/>
        </p:nvSpPr>
        <p:spPr>
          <a:xfrm>
            <a:off x="7358021" y="5921127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01.06.2022</a:t>
            </a:r>
          </a:p>
        </p:txBody>
      </p:sp>
      <p:grpSp>
        <p:nvGrpSpPr>
          <p:cNvPr id="13" name="Группа 4">
            <a:extLst>
              <a:ext uri="{FF2B5EF4-FFF2-40B4-BE49-F238E27FC236}">
                <a16:creationId xmlns:a16="http://schemas.microsoft.com/office/drawing/2014/main" id="{A1574B1A-1AA2-4DA2-ADFC-0877800D82AA}"/>
              </a:ext>
            </a:extLst>
          </p:cNvPr>
          <p:cNvGrpSpPr>
            <a:grpSpLocks/>
          </p:cNvGrpSpPr>
          <p:nvPr/>
        </p:nvGrpSpPr>
        <p:grpSpPr bwMode="auto">
          <a:xfrm>
            <a:off x="168868" y="4325682"/>
            <a:ext cx="8469313" cy="182562"/>
            <a:chOff x="1131888" y="2098676"/>
            <a:chExt cx="3771901" cy="106363"/>
          </a:xfrm>
        </p:grpSpPr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62620468-9129-482B-B9C1-6D76325B45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C67A6A6-AF20-47BC-8178-585FF076E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10DA270-25FD-46A3-B7B3-6C17D0E53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1502">
            <a:off x="5921026" y="5394758"/>
            <a:ext cx="969408" cy="947925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8CCB0476-A38F-481B-93C0-43FEFF569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00" y="5367773"/>
            <a:ext cx="1019983" cy="101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888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>
            <a:extLst>
              <a:ext uri="{FF2B5EF4-FFF2-40B4-BE49-F238E27FC236}">
                <a16:creationId xmlns:a16="http://schemas.microsoft.com/office/drawing/2014/main" id="{F7F883B5-4920-4A3C-8AAE-0D7FDE6DCF04}"/>
              </a:ext>
            </a:extLst>
          </p:cNvPr>
          <p:cNvSpPr txBox="1">
            <a:spLocks/>
          </p:cNvSpPr>
          <p:nvPr/>
        </p:nvSpPr>
        <p:spPr bwMode="auto">
          <a:xfrm>
            <a:off x="1466850" y="264905"/>
            <a:ext cx="6210300" cy="33113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defTabSz="385742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800" b="1" dirty="0">
                <a:solidFill>
                  <a:srgbClr val="1F497D"/>
                </a:solidFill>
                <a:cs typeface="Arial" charset="0"/>
              </a:rPr>
              <a:t>Эффект применения </a:t>
            </a:r>
            <a:r>
              <a:rPr kumimoji="1" lang="ru-RU" altLang="ru-RU" sz="2800" b="1" dirty="0">
                <a:solidFill>
                  <a:srgbClr val="FF0000"/>
                </a:solidFill>
                <a:cs typeface="Arial" charset="0"/>
              </a:rPr>
              <a:t>для БИЗНЕСА</a:t>
            </a:r>
            <a:endParaRPr kumimoji="1" lang="ru-RU" altLang="ru-RU" sz="28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" name="Группа 4">
            <a:extLst>
              <a:ext uri="{FF2B5EF4-FFF2-40B4-BE49-F238E27FC236}">
                <a16:creationId xmlns:a16="http://schemas.microsoft.com/office/drawing/2014/main" id="{41C5AA4E-F1E0-48E2-8E6E-E1A41506271A}"/>
              </a:ext>
            </a:extLst>
          </p:cNvPr>
          <p:cNvGrpSpPr>
            <a:grpSpLocks/>
          </p:cNvGrpSpPr>
          <p:nvPr/>
        </p:nvGrpSpPr>
        <p:grpSpPr bwMode="auto">
          <a:xfrm>
            <a:off x="568943" y="687979"/>
            <a:ext cx="8300737" cy="242529"/>
            <a:chOff x="1131888" y="2098676"/>
            <a:chExt cx="3771901" cy="106363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05E065B-591D-4EF1-AC58-BB6C58B21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759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7DF676EE-F78A-44EA-AC05-EB63E9609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759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42D56C-620E-4927-AA35-91851E25D511}"/>
              </a:ext>
            </a:extLst>
          </p:cNvPr>
          <p:cNvSpPr/>
          <p:nvPr/>
        </p:nvSpPr>
        <p:spPr>
          <a:xfrm>
            <a:off x="1585009" y="3264921"/>
            <a:ext cx="5847131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681" indent="-154985" algn="just">
              <a:buAutoNum type="arabicPeriod"/>
            </a:pPr>
            <a:r>
              <a:rPr lang="ru-RU" sz="1013" b="1" dirty="0"/>
              <a:t>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58EC71C-8F8F-43A3-999D-F966F4A02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401716"/>
              </p:ext>
            </p:extLst>
          </p:nvPr>
        </p:nvGraphicFramePr>
        <p:xfrm>
          <a:off x="469883" y="1223620"/>
          <a:ext cx="8483617" cy="3974427"/>
        </p:xfrm>
        <a:graphic>
          <a:graphicData uri="http://schemas.openxmlformats.org/drawingml/2006/table">
            <a:tbl>
              <a:tblPr firstRow="1" firstCol="1" bandRow="1"/>
              <a:tblGrid>
                <a:gridCol w="8483617">
                  <a:extLst>
                    <a:ext uri="{9D8B030D-6E8A-4147-A177-3AD203B41FA5}">
                      <a16:colId xmlns:a16="http://schemas.microsoft.com/office/drawing/2014/main" val="3212770260"/>
                    </a:ext>
                  </a:extLst>
                </a:gridCol>
              </a:tblGrid>
              <a:tr h="53135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0666" marR="206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365221"/>
                  </a:ext>
                </a:extLst>
              </a:tr>
              <a:tr h="696456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dirty="0"/>
                        <a:t>1. Сократилось количество жалоб на задержку Оплаты и Приемки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33465"/>
                  </a:ext>
                </a:extLst>
              </a:tr>
              <a:tr h="759485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Прозрачность взаимодействия исключает коррупционные факторы и давление на бизнес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539476"/>
                  </a:ext>
                </a:extLst>
              </a:tr>
              <a:tr h="752057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Сократились случаи предоставления некорректно оформленных документов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471386"/>
                  </a:ext>
                </a:extLst>
              </a:tr>
              <a:tr h="680939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Снизились ресурсные затраты бизнеса (бумага, курьеры, время, архивы)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531852"/>
                  </a:ext>
                </a:extLst>
              </a:tr>
              <a:tr h="554140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Появилась возможность перехода на дистанционные формы работы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055184"/>
                  </a:ext>
                </a:extLst>
              </a:tr>
            </a:tbl>
          </a:graphicData>
        </a:graphic>
      </p:graphicFrame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31734EB3-777C-43D0-B89E-2BA58D7D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269" y="5491159"/>
            <a:ext cx="8206409" cy="685718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51435" tIns="25718" rIns="51435" bIns="25718" rtlCol="0" anchor="ctr">
            <a:noAutofit/>
          </a:bodyPr>
          <a:lstStyle/>
          <a:p>
            <a:pPr algn="ctr" defTabSz="385752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Благоприятные условия при исполнении контрактов – основа для доверия бизнеса к контрактной системе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D74899-EB8F-4BA9-A85C-90BE378CD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006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>
            <a:extLst>
              <a:ext uri="{FF2B5EF4-FFF2-40B4-BE49-F238E27FC236}">
                <a16:creationId xmlns:a16="http://schemas.microsoft.com/office/drawing/2014/main" id="{F7F883B5-4920-4A3C-8AAE-0D7FDE6DCF04}"/>
              </a:ext>
            </a:extLst>
          </p:cNvPr>
          <p:cNvSpPr txBox="1">
            <a:spLocks/>
          </p:cNvSpPr>
          <p:nvPr/>
        </p:nvSpPr>
        <p:spPr bwMode="auto">
          <a:xfrm>
            <a:off x="1137285" y="147319"/>
            <a:ext cx="6869430" cy="33113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defTabSz="385742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800" b="1" dirty="0">
                <a:solidFill>
                  <a:srgbClr val="1F497D"/>
                </a:solidFill>
                <a:cs typeface="Arial" charset="0"/>
              </a:rPr>
              <a:t>Эффект применения </a:t>
            </a:r>
            <a:r>
              <a:rPr kumimoji="1" lang="ru-RU" altLang="ru-RU" sz="2800" b="1" dirty="0">
                <a:solidFill>
                  <a:srgbClr val="FF0000"/>
                </a:solidFill>
                <a:cs typeface="Arial" charset="0"/>
              </a:rPr>
              <a:t>для КОНТРОЛЕРОВ</a:t>
            </a:r>
            <a:endParaRPr kumimoji="1" lang="ru-RU" altLang="ru-RU" sz="28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" name="Группа 4">
            <a:extLst>
              <a:ext uri="{FF2B5EF4-FFF2-40B4-BE49-F238E27FC236}">
                <a16:creationId xmlns:a16="http://schemas.microsoft.com/office/drawing/2014/main" id="{41C5AA4E-F1E0-48E2-8E6E-E1A41506271A}"/>
              </a:ext>
            </a:extLst>
          </p:cNvPr>
          <p:cNvGrpSpPr>
            <a:grpSpLocks/>
          </p:cNvGrpSpPr>
          <p:nvPr/>
        </p:nvGrpSpPr>
        <p:grpSpPr bwMode="auto">
          <a:xfrm>
            <a:off x="358204" y="435302"/>
            <a:ext cx="8680625" cy="242529"/>
            <a:chOff x="1131888" y="2098676"/>
            <a:chExt cx="3771901" cy="106363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05E065B-591D-4EF1-AC58-BB6C58B21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759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7DF676EE-F78A-44EA-AC05-EB63E9609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759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42D56C-620E-4927-AA35-91851E25D511}"/>
              </a:ext>
            </a:extLst>
          </p:cNvPr>
          <p:cNvSpPr/>
          <p:nvPr/>
        </p:nvSpPr>
        <p:spPr>
          <a:xfrm>
            <a:off x="1585009" y="3264921"/>
            <a:ext cx="5847131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681" indent="-154985" algn="just">
              <a:buAutoNum type="arabicPeriod"/>
            </a:pPr>
            <a:r>
              <a:rPr lang="ru-RU" sz="1013" b="1" dirty="0"/>
              <a:t>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58EC71C-8F8F-43A3-999D-F966F4A02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83194"/>
              </p:ext>
            </p:extLst>
          </p:nvPr>
        </p:nvGraphicFramePr>
        <p:xfrm>
          <a:off x="405369" y="696840"/>
          <a:ext cx="8633460" cy="4995865"/>
        </p:xfrm>
        <a:graphic>
          <a:graphicData uri="http://schemas.openxmlformats.org/drawingml/2006/table">
            <a:tbl>
              <a:tblPr firstRow="1" firstCol="1" bandRow="1"/>
              <a:tblGrid>
                <a:gridCol w="8633460">
                  <a:extLst>
                    <a:ext uri="{9D8B030D-6E8A-4147-A177-3AD203B41FA5}">
                      <a16:colId xmlns:a16="http://schemas.microsoft.com/office/drawing/2014/main" val="3212770260"/>
                    </a:ext>
                  </a:extLst>
                </a:gridCol>
              </a:tblGrid>
              <a:tr h="40566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0666" marR="206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365221"/>
                  </a:ext>
                </a:extLst>
              </a:tr>
              <a:tr h="1035434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dirty="0"/>
                        <a:t>1. Контролеры - встроены в процесс исполнения контракта, видят нарушения онлайн: Мособлконтроль, контрольные органы в сфере закупок ОМСУ, органы ведомственного контроля в сфере закупок, Контрольно-счетная палата Московской области; контрольно-счетные органы муниципальных образований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33465"/>
                  </a:ext>
                </a:extLst>
              </a:tr>
              <a:tr h="579556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 Все документы, подписываемые в рамках контракта, находятся в прямом доступе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контролера (исключаются запросы)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539476"/>
                  </a:ext>
                </a:extLst>
              </a:tr>
              <a:tr h="573887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Материалы по выявленным нарушениям оперативно направляются в Мособлконтроль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471386"/>
                  </a:ext>
                </a:extLst>
              </a:tr>
              <a:tr h="776575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Мособлконтроль составляет протоколы и выносит постановления о привлечении к административной ответственности в кратчайшие сроки. </a:t>
                      </a:r>
                    </a:p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Заказчики понимают, что реакция на нарушение будет незамедлительной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531852"/>
                  </a:ext>
                </a:extLst>
              </a:tr>
              <a:tr h="517717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Достигается основная цель контроля – сокращение количества нарушений </a:t>
                      </a:r>
                    </a:p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(это видно как по статистике, так и по «толщине» акта плановой проверки)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055184"/>
                  </a:ext>
                </a:extLst>
              </a:tr>
              <a:tr h="943647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 Контролеры участвуют в разработке Умных контрактов, тем самым исключают причины нарушений на уровне процесса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470433"/>
                  </a:ext>
                </a:extLst>
              </a:tr>
            </a:tbl>
          </a:graphicData>
        </a:graphic>
      </p:graphicFrame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31734EB3-777C-43D0-B89E-2BA58D7D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69" y="5762141"/>
            <a:ext cx="8206409" cy="444543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51435" tIns="25718" rIns="51435" bIns="25718" rtlCol="0" anchor="ctr">
            <a:noAutofit/>
          </a:bodyPr>
          <a:lstStyle/>
          <a:p>
            <a:pPr algn="ctr" defTabSz="385752" fontAlgn="base">
              <a:lnSpc>
                <a:spcPct val="80000"/>
              </a:lnSpc>
              <a:spcAft>
                <a:spcPct val="0"/>
              </a:spcAft>
            </a:pPr>
            <a:r>
              <a:rPr lang="ru-RU" sz="2400" b="1" dirty="0"/>
              <a:t/>
            </a:r>
            <a:br>
              <a:rPr lang="ru-RU" sz="2400" b="1" dirty="0"/>
            </a:b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Цифровому контракту – цифровой контроль</a:t>
            </a:r>
            <a:b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</a:b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От контроля «постфактум» – к упреждающему контролю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D74899-EB8F-4BA9-A85C-90BE378CD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12468" y="6345556"/>
            <a:ext cx="2057400" cy="365125"/>
          </a:xfrm>
        </p:spPr>
        <p:txBody>
          <a:bodyPr/>
          <a:lstStyle/>
          <a:p>
            <a:fld id="{C09D2596-86B9-46A5-A4D9-8B1C7A60844D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65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>
            <a:extLst>
              <a:ext uri="{FF2B5EF4-FFF2-40B4-BE49-F238E27FC236}">
                <a16:creationId xmlns:a16="http://schemas.microsoft.com/office/drawing/2014/main" id="{F7F883B5-4920-4A3C-8AAE-0D7FDE6DCF04}"/>
              </a:ext>
            </a:extLst>
          </p:cNvPr>
          <p:cNvSpPr txBox="1">
            <a:spLocks/>
          </p:cNvSpPr>
          <p:nvPr/>
        </p:nvSpPr>
        <p:spPr bwMode="auto">
          <a:xfrm>
            <a:off x="63500" y="246160"/>
            <a:ext cx="9016998" cy="493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ctr" defTabSz="685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1F497D"/>
                </a:solidFill>
                <a:cs typeface="Arial" charset="0"/>
              </a:defRPr>
            </a:lvl1pPr>
          </a:lstStyle>
          <a:p>
            <a:r>
              <a:rPr lang="ru-RU" altLang="ru-RU" sz="2700" dirty="0"/>
              <a:t>Оценка опыта применения технологии Умный контракт</a:t>
            </a:r>
          </a:p>
        </p:txBody>
      </p:sp>
      <p:grpSp>
        <p:nvGrpSpPr>
          <p:cNvPr id="6" name="Группа 4">
            <a:extLst>
              <a:ext uri="{FF2B5EF4-FFF2-40B4-BE49-F238E27FC236}">
                <a16:creationId xmlns:a16="http://schemas.microsoft.com/office/drawing/2014/main" id="{41C5AA4E-F1E0-48E2-8E6E-E1A41506271A}"/>
              </a:ext>
            </a:extLst>
          </p:cNvPr>
          <p:cNvGrpSpPr>
            <a:grpSpLocks/>
          </p:cNvGrpSpPr>
          <p:nvPr/>
        </p:nvGrpSpPr>
        <p:grpSpPr bwMode="auto">
          <a:xfrm>
            <a:off x="567250" y="838522"/>
            <a:ext cx="7401338" cy="220627"/>
            <a:chOff x="1131888" y="2098676"/>
            <a:chExt cx="3771901" cy="106363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05E065B-591D-4EF1-AC58-BB6C58B21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759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7DF676EE-F78A-44EA-AC05-EB63E9609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759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35AEDB41-02F5-4416-A56F-609AD07B7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45361" y="5635320"/>
            <a:ext cx="209990" cy="273844"/>
          </a:xfrm>
        </p:spPr>
        <p:txBody>
          <a:bodyPr/>
          <a:lstStyle/>
          <a:p>
            <a:r>
              <a:rPr lang="ru-RU"/>
              <a:t>2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F7670E-123F-4E86-8AA6-75BAD6CF4E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00" b="43156"/>
          <a:stretch/>
        </p:blipFill>
        <p:spPr>
          <a:xfrm>
            <a:off x="1274226" y="1094314"/>
            <a:ext cx="6376130" cy="25815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7CAAD0-DEE9-44DF-BEB5-62ADC2B8DB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6" t="37889" r="1598" b="45722"/>
          <a:stretch/>
        </p:blipFill>
        <p:spPr>
          <a:xfrm>
            <a:off x="195581" y="3892741"/>
            <a:ext cx="8752837" cy="1879501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0F30C38-808F-4425-BEE8-369E4FCD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374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4">
            <a:extLst>
              <a:ext uri="{FF2B5EF4-FFF2-40B4-BE49-F238E27FC236}">
                <a16:creationId xmlns:a16="http://schemas.microsoft.com/office/drawing/2014/main" id="{6F2329D8-9CFC-45B6-A277-02588BE12794}"/>
              </a:ext>
            </a:extLst>
          </p:cNvPr>
          <p:cNvGrpSpPr>
            <a:grpSpLocks/>
          </p:cNvGrpSpPr>
          <p:nvPr/>
        </p:nvGrpSpPr>
        <p:grpSpPr bwMode="auto">
          <a:xfrm>
            <a:off x="354558" y="769882"/>
            <a:ext cx="8565019" cy="183527"/>
            <a:chOff x="1131888" y="2098676"/>
            <a:chExt cx="3771901" cy="106363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21BF9CAD-92C4-40DC-BC53-0B4B242D67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4318" fontAlgn="base">
                <a:spcBef>
                  <a:spcPct val="0"/>
                </a:spcBef>
                <a:spcAft>
                  <a:spcPct val="0"/>
                </a:spcAft>
              </a:pPr>
              <a:endParaRPr lang="ru-RU" sz="1012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AD249097-8DBA-48CC-A05A-20E717922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4318" fontAlgn="base">
                <a:spcBef>
                  <a:spcPct val="0"/>
                </a:spcBef>
                <a:spcAft>
                  <a:spcPct val="0"/>
                </a:spcAft>
              </a:pPr>
              <a:endParaRPr lang="ru-RU" sz="1012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23F51D2-89D1-4C6F-813F-2718E7AC2C5C}"/>
              </a:ext>
            </a:extLst>
          </p:cNvPr>
          <p:cNvSpPr/>
          <p:nvPr/>
        </p:nvSpPr>
        <p:spPr>
          <a:xfrm>
            <a:off x="253229" y="242856"/>
            <a:ext cx="8666348" cy="46402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Объем контролируемой в ПИК информации.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Контракт на СМР (пример)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86950"/>
              </p:ext>
            </p:extLst>
          </p:nvPr>
        </p:nvGraphicFramePr>
        <p:xfrm>
          <a:off x="351037" y="962135"/>
          <a:ext cx="8666348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2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Объект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контроля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Объем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r>
                        <a:rPr lang="ru-RU" dirty="0"/>
                        <a:t>Количество обязательств, которые не имеют стоимостного выражения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Количество обязательств (этапов), выполнения</a:t>
                      </a:r>
                      <a:r>
                        <a:rPr lang="ru-RU" baseline="0" dirty="0"/>
                        <a:t> работ (стоимостных)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r>
                        <a:rPr lang="ru-RU" dirty="0"/>
                        <a:t>Количество </a:t>
                      </a:r>
                      <a:r>
                        <a:rPr lang="ru-RU" baseline="0" dirty="0"/>
                        <a:t>обязательств Подрядчика (выполнение работ)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r>
                        <a:rPr lang="ru-RU" dirty="0"/>
                        <a:t>Количество обязательств Заказчика (приемка)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r>
                        <a:rPr lang="ru-RU" dirty="0"/>
                        <a:t>Количество обязательств Заказчика (оплата)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464330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r>
                        <a:rPr lang="ru-RU" dirty="0"/>
                        <a:t>Количество видов документов, которыми обмениваются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874483"/>
                  </a:ext>
                </a:extLst>
              </a:tr>
              <a:tr h="365743">
                <a:tc>
                  <a:txBody>
                    <a:bodyPr/>
                    <a:lstStyle/>
                    <a:p>
                      <a:r>
                        <a:rPr lang="ru-RU" dirty="0"/>
                        <a:t>Общий объем документов по контракту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5572327"/>
                  </a:ext>
                </a:extLst>
              </a:tr>
              <a:tr h="6312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Количество контрольных сроков по документам: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- направление (контрагент 1) + рассмотрение (контрагент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1 566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6614" y="4783551"/>
            <a:ext cx="8890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Информация в отношении контракта на строительство «Детский сад на 250 мест»</a:t>
            </a: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Контролировать такой объем информации можно только посредством цифровизации процесса исполнения контракта. Контракт должен «сам сообщать о том, что с ним происходит» на основе сведений, поступающих автоматизированно из первичных учетных документов по контракту. Никаких дополнительных отчетов, все сведения берутся «из первички»</a:t>
            </a:r>
          </a:p>
        </p:txBody>
      </p:sp>
    </p:spTree>
    <p:extLst>
      <p:ext uri="{BB962C8B-B14F-4D97-AF65-F5344CB8AC3E}">
        <p14:creationId xmlns:p14="http://schemas.microsoft.com/office/powerpoint/2010/main" val="155087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16418" y="6370809"/>
            <a:ext cx="452502" cy="365125"/>
          </a:xfrm>
        </p:spPr>
        <p:txBody>
          <a:bodyPr vert="horz" lIns="91440" tIns="45720" rIns="91440" bIns="45720" rtlCol="0" anchor="ctr"/>
          <a:lstStyle/>
          <a:p>
            <a:fld id="{B19B0651-EE4F-4900-A07F-96A6BFA9D0F0}" type="slidenum">
              <a:rPr lang="ru-RU" sz="1900"/>
              <a:pPr/>
              <a:t>14</a:t>
            </a:fld>
            <a:endParaRPr lang="ru-RU" sz="190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0288B2-C02A-4092-8B82-92456750C728}"/>
              </a:ext>
            </a:extLst>
          </p:cNvPr>
          <p:cNvSpPr/>
          <p:nvPr/>
        </p:nvSpPr>
        <p:spPr>
          <a:xfrm>
            <a:off x="200542" y="2491356"/>
            <a:ext cx="8693664" cy="499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/>
              <a:t>3. </a:t>
            </a:r>
            <a:r>
              <a:rPr lang="ru-RU" altLang="ru-RU" sz="1900" b="1" dirty="0">
                <a:solidFill>
                  <a:srgbClr val="FF0000"/>
                </a:solidFill>
              </a:rPr>
              <a:t>Предупреждаем </a:t>
            </a:r>
            <a:r>
              <a:rPr lang="ru-RU" altLang="ru-RU" sz="1900" b="1" dirty="0"/>
              <a:t>о возможных нарушениях – там, где п. 1 и п. 2 неприменимы (автоматизированные уведомления о сроках и др.)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13890DF-13B4-4032-9C5C-032438665D9A}"/>
              </a:ext>
            </a:extLst>
          </p:cNvPr>
          <p:cNvSpPr/>
          <p:nvPr/>
        </p:nvSpPr>
        <p:spPr>
          <a:xfrm>
            <a:off x="174250" y="1183850"/>
            <a:ext cx="8693664" cy="499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/>
              <a:t>1. </a:t>
            </a:r>
            <a:r>
              <a:rPr lang="ru-RU" altLang="ru-RU" sz="1900" b="1" dirty="0">
                <a:solidFill>
                  <a:srgbClr val="FF0000"/>
                </a:solidFill>
              </a:rPr>
              <a:t>Исключаем нарушения, где это возможно, «машинным способом»</a:t>
            </a:r>
            <a:r>
              <a:rPr lang="ru-RU" altLang="ru-RU" sz="1900" b="1" dirty="0"/>
              <a:t> – оставляем лишь возможность выбора вариантов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8FE7DDF-11E8-4655-AF87-07A72F39C197}"/>
              </a:ext>
            </a:extLst>
          </p:cNvPr>
          <p:cNvSpPr/>
          <p:nvPr/>
        </p:nvSpPr>
        <p:spPr>
          <a:xfrm>
            <a:off x="175989" y="3064270"/>
            <a:ext cx="8667270" cy="787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/>
              <a:t>4. </a:t>
            </a:r>
            <a:r>
              <a:rPr lang="ru-RU" altLang="ru-RU" sz="1900" b="1" dirty="0">
                <a:solidFill>
                  <a:srgbClr val="FF0000"/>
                </a:solidFill>
              </a:rPr>
              <a:t>Фиксируем нарушения, воздействуем на лиц, принимающих решения</a:t>
            </a:r>
            <a:r>
              <a:rPr lang="ru-RU" altLang="ru-RU" sz="1900" b="1" dirty="0"/>
              <a:t> в целях быстрого устранения нарушений (в рамках работы ЦУР (Центр управления регионом))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3610AE4-B01B-46D7-A0C1-91F58876F221}"/>
              </a:ext>
            </a:extLst>
          </p:cNvPr>
          <p:cNvSpPr/>
          <p:nvPr/>
        </p:nvSpPr>
        <p:spPr>
          <a:xfrm>
            <a:off x="199206" y="1848808"/>
            <a:ext cx="8693664" cy="499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/>
              <a:t>2. </a:t>
            </a:r>
            <a:r>
              <a:rPr lang="ru-RU" altLang="ru-RU" sz="1900" b="1" dirty="0">
                <a:solidFill>
                  <a:srgbClr val="FF0000"/>
                </a:solidFill>
              </a:rPr>
              <a:t>Исключаем коррупционные факторы</a:t>
            </a:r>
            <a:r>
              <a:rPr lang="ru-RU" altLang="ru-RU" sz="1900" b="1" dirty="0"/>
              <a:t> – перешли от прямого контакта контрагентов на взаимодействие через инф. систему (прозрачность)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B3AC944-C1E1-4D34-8F25-CC696D4283D9}"/>
              </a:ext>
            </a:extLst>
          </p:cNvPr>
          <p:cNvSpPr/>
          <p:nvPr/>
        </p:nvSpPr>
        <p:spPr>
          <a:xfrm>
            <a:off x="199178" y="703196"/>
            <a:ext cx="8693663" cy="3483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2200" b="1" dirty="0">
                <a:solidFill>
                  <a:schemeClr val="bg1"/>
                </a:solidFill>
              </a:rPr>
              <a:t>Риски, управляемые посредством цифровизации процесса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482D0C55-DDC1-42F3-8460-CAC0792FA9CF}"/>
              </a:ext>
            </a:extLst>
          </p:cNvPr>
          <p:cNvSpPr/>
          <p:nvPr/>
        </p:nvSpPr>
        <p:spPr>
          <a:xfrm>
            <a:off x="101029" y="5371300"/>
            <a:ext cx="8693664" cy="8845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2000" b="1" dirty="0">
                <a:solidFill>
                  <a:srgbClr val="FF0000"/>
                </a:solidFill>
              </a:rPr>
              <a:t>Отсутствие риска либо управляемость риском – необходимые требования к качеству управления в сфере закупок.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2000" b="1" dirty="0">
                <a:solidFill>
                  <a:srgbClr val="FF0000"/>
                </a:solidFill>
              </a:rPr>
              <a:t>В основе – информация.</a:t>
            </a:r>
          </a:p>
        </p:txBody>
      </p:sp>
      <p:grpSp>
        <p:nvGrpSpPr>
          <p:cNvPr id="21" name="Группа 4">
            <a:extLst>
              <a:ext uri="{FF2B5EF4-FFF2-40B4-BE49-F238E27FC236}">
                <a16:creationId xmlns:a16="http://schemas.microsoft.com/office/drawing/2014/main" id="{B6936248-2191-4605-8140-3EFC8BAE0DC0}"/>
              </a:ext>
            </a:extLst>
          </p:cNvPr>
          <p:cNvGrpSpPr>
            <a:grpSpLocks/>
          </p:cNvGrpSpPr>
          <p:nvPr/>
        </p:nvGrpSpPr>
        <p:grpSpPr bwMode="auto">
          <a:xfrm>
            <a:off x="199178" y="446893"/>
            <a:ext cx="8693664" cy="171904"/>
            <a:chOff x="1131888" y="2098676"/>
            <a:chExt cx="3771901" cy="106363"/>
          </a:xfrm>
        </p:grpSpPr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E71C3F80-CB81-485B-93F7-D71390A113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2AD75618-D157-466D-9581-6CC9C8A14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" name="Название 1">
            <a:extLst>
              <a:ext uri="{FF2B5EF4-FFF2-40B4-BE49-F238E27FC236}">
                <a16:creationId xmlns:a16="http://schemas.microsoft.com/office/drawing/2014/main" id="{75BD71BD-88EE-416C-9549-431EDC1168A9}"/>
              </a:ext>
            </a:extLst>
          </p:cNvPr>
          <p:cNvSpPr txBox="1">
            <a:spLocks/>
          </p:cNvSpPr>
          <p:nvPr/>
        </p:nvSpPr>
        <p:spPr>
          <a:xfrm>
            <a:off x="311354" y="104769"/>
            <a:ext cx="8469312" cy="36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  <a:defRPr kumimoji="1" sz="2400" b="1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ru-RU" altLang="ru-RU" dirty="0">
                <a:solidFill>
                  <a:schemeClr val="tx1"/>
                </a:solidFill>
              </a:rPr>
              <a:t>Управляемость рисками и цифровизация</a:t>
            </a:r>
          </a:p>
        </p:txBody>
      </p:sp>
      <p:grpSp>
        <p:nvGrpSpPr>
          <p:cNvPr id="34" name="Группа 4">
            <a:extLst>
              <a:ext uri="{FF2B5EF4-FFF2-40B4-BE49-F238E27FC236}">
                <a16:creationId xmlns:a16="http://schemas.microsoft.com/office/drawing/2014/main" id="{18DFF5AE-C37D-4AE4-B3B3-C42B49C5BDD2}"/>
              </a:ext>
            </a:extLst>
          </p:cNvPr>
          <p:cNvGrpSpPr>
            <a:grpSpLocks/>
          </p:cNvGrpSpPr>
          <p:nvPr/>
        </p:nvGrpSpPr>
        <p:grpSpPr bwMode="auto">
          <a:xfrm>
            <a:off x="101029" y="5025403"/>
            <a:ext cx="8693664" cy="171904"/>
            <a:chOff x="1131888" y="2098676"/>
            <a:chExt cx="3771901" cy="106363"/>
          </a:xfrm>
        </p:grpSpPr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FABB1F31-CF24-4724-A89A-1B944CD65D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F5A74136-7D4E-4A1C-BD6B-922197494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6F7D417-1B01-4F29-8FA8-A876181E64EB}"/>
              </a:ext>
            </a:extLst>
          </p:cNvPr>
          <p:cNvSpPr/>
          <p:nvPr/>
        </p:nvSpPr>
        <p:spPr>
          <a:xfrm>
            <a:off x="172597" y="3998457"/>
            <a:ext cx="8667270" cy="6549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/>
              <a:t>5. </a:t>
            </a:r>
            <a:r>
              <a:rPr lang="ru-RU" altLang="ru-RU" sz="1900" b="1" dirty="0">
                <a:solidFill>
                  <a:srgbClr val="FF0000"/>
                </a:solidFill>
              </a:rPr>
              <a:t>Фиксируем нарушения, </a:t>
            </a:r>
            <a:r>
              <a:rPr lang="ru-RU" altLang="ru-RU" sz="1900" b="1" dirty="0"/>
              <a:t>привлекаем к административной ответственности, если п. 3 не дал эффекта</a:t>
            </a:r>
          </a:p>
        </p:txBody>
      </p:sp>
    </p:spTree>
    <p:extLst>
      <p:ext uri="{BB962C8B-B14F-4D97-AF65-F5344CB8AC3E}">
        <p14:creationId xmlns:p14="http://schemas.microsoft.com/office/powerpoint/2010/main" val="2122276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/>
          <p:cNvSpPr txBox="1">
            <a:spLocks/>
          </p:cNvSpPr>
          <p:nvPr/>
        </p:nvSpPr>
        <p:spPr>
          <a:xfrm>
            <a:off x="247506" y="28984"/>
            <a:ext cx="8469312" cy="62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spcBef>
                <a:spcPct val="0"/>
              </a:spcBef>
              <a:buFont typeface="Arial" charset="0"/>
              <a:buNone/>
              <a:defRPr kumimoji="1" sz="2400" b="1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latin typeface="Calibri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ru-RU" altLang="ru-RU" dirty="0">
                <a:solidFill>
                  <a:schemeClr val="tx1"/>
                </a:solidFill>
              </a:rPr>
              <a:t>Требования к информации и ее применению </a:t>
            </a:r>
          </a:p>
          <a:p>
            <a:pPr>
              <a:lnSpc>
                <a:spcPct val="70000"/>
              </a:lnSpc>
            </a:pPr>
            <a:r>
              <a:rPr lang="ru-RU" altLang="ru-RU" dirty="0">
                <a:solidFill>
                  <a:schemeClr val="tx1"/>
                </a:solidFill>
              </a:rPr>
              <a:t>в целях управления рисками, либо их прогнозирования</a:t>
            </a:r>
          </a:p>
        </p:txBody>
      </p:sp>
      <p:grpSp>
        <p:nvGrpSpPr>
          <p:cNvPr id="12" name="Группа 4"/>
          <p:cNvGrpSpPr>
            <a:grpSpLocks/>
          </p:cNvGrpSpPr>
          <p:nvPr/>
        </p:nvGrpSpPr>
        <p:grpSpPr bwMode="auto">
          <a:xfrm>
            <a:off x="199178" y="532461"/>
            <a:ext cx="8693664" cy="198182"/>
            <a:chOff x="1131888" y="2098676"/>
            <a:chExt cx="3771901" cy="106363"/>
          </a:xfrm>
        </p:grpSpPr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50152" y="6662805"/>
            <a:ext cx="452502" cy="275602"/>
          </a:xfrm>
        </p:spPr>
        <p:txBody>
          <a:bodyPr vert="horz" lIns="91440" tIns="45720" rIns="91440" bIns="45720" rtlCol="0" anchor="ctr"/>
          <a:lstStyle/>
          <a:p>
            <a:fld id="{B19B0651-EE4F-4900-A07F-96A6BFA9D0F0}" type="slidenum">
              <a:rPr lang="ru-RU" sz="1700"/>
              <a:pPr/>
              <a:t>15</a:t>
            </a:fld>
            <a:endParaRPr lang="ru-RU" sz="170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0288B2-C02A-4092-8B82-92456750C728}"/>
              </a:ext>
            </a:extLst>
          </p:cNvPr>
          <p:cNvSpPr/>
          <p:nvPr/>
        </p:nvSpPr>
        <p:spPr>
          <a:xfrm>
            <a:off x="259961" y="1477018"/>
            <a:ext cx="8693664" cy="499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2. </a:t>
            </a:r>
            <a:r>
              <a:rPr lang="ru-RU" altLang="ru-RU" b="1" dirty="0">
                <a:solidFill>
                  <a:srgbClr val="FF0000"/>
                </a:solidFill>
              </a:rPr>
              <a:t>Полнота охвата</a:t>
            </a:r>
            <a:r>
              <a:rPr lang="ru-RU" altLang="ru-RU" b="1" dirty="0"/>
              <a:t> – необходимо охватывать деятельность всех субъектов, а не выборочно (план. проверками можно охватить до 3% заказчиков в год)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13890DF-13B4-4032-9C5C-032438665D9A}"/>
              </a:ext>
            </a:extLst>
          </p:cNvPr>
          <p:cNvSpPr/>
          <p:nvPr/>
        </p:nvSpPr>
        <p:spPr>
          <a:xfrm>
            <a:off x="252515" y="791456"/>
            <a:ext cx="8693664" cy="6441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1. </a:t>
            </a:r>
            <a:r>
              <a:rPr lang="ru-RU" altLang="ru-RU" b="1" dirty="0">
                <a:solidFill>
                  <a:srgbClr val="FF0000"/>
                </a:solidFill>
              </a:rPr>
              <a:t>Достоверность</a:t>
            </a:r>
            <a:r>
              <a:rPr lang="ru-RU" altLang="ru-RU" b="1" dirty="0"/>
              <a:t> – источником должны быть непосредственно документы, в которых фиксируются факты хозяйственной деятельности субъектов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153F20F-6477-4118-8A7F-BAB5F2C77455}"/>
              </a:ext>
            </a:extLst>
          </p:cNvPr>
          <p:cNvSpPr/>
          <p:nvPr/>
        </p:nvSpPr>
        <p:spPr>
          <a:xfrm>
            <a:off x="199178" y="5997056"/>
            <a:ext cx="8693664" cy="678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>
                <a:solidFill>
                  <a:srgbClr val="FF0000"/>
                </a:solidFill>
              </a:rPr>
              <a:t>От информации зависит степень обоснованности управленческих решений.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sz="1900" b="1" dirty="0">
                <a:solidFill>
                  <a:srgbClr val="FF0000"/>
                </a:solidFill>
              </a:rPr>
              <a:t>Необходимо переходить от предположений к конкретному знанию ситуации.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9E6E397D-54AF-4B96-B49D-68BC0F11A4CC}"/>
              </a:ext>
            </a:extLst>
          </p:cNvPr>
          <p:cNvSpPr/>
          <p:nvPr/>
        </p:nvSpPr>
        <p:spPr>
          <a:xfrm>
            <a:off x="267407" y="2014993"/>
            <a:ext cx="8686218" cy="691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3. </a:t>
            </a:r>
            <a:r>
              <a:rPr lang="ru-RU" altLang="ru-RU" b="1" dirty="0">
                <a:solidFill>
                  <a:srgbClr val="FF0000"/>
                </a:solidFill>
              </a:rPr>
              <a:t>Актуальность</a:t>
            </a:r>
            <a:r>
              <a:rPr lang="ru-RU" altLang="ru-RU" b="1" dirty="0"/>
              <a:t> – информация должна появляться в момент совершения факта финансово-хозяйственной деятельности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8FE7DDF-11E8-4655-AF87-07A72F39C197}"/>
              </a:ext>
            </a:extLst>
          </p:cNvPr>
          <p:cNvSpPr/>
          <p:nvPr/>
        </p:nvSpPr>
        <p:spPr>
          <a:xfrm>
            <a:off x="259961" y="2782487"/>
            <a:ext cx="8693664" cy="5472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4. </a:t>
            </a:r>
            <a:r>
              <a:rPr lang="ru-RU" altLang="ru-RU" b="1" dirty="0">
                <a:solidFill>
                  <a:srgbClr val="FF0000"/>
                </a:solidFill>
              </a:rPr>
              <a:t>Доступность</a:t>
            </a:r>
            <a:r>
              <a:rPr lang="ru-RU" altLang="ru-RU" b="1" dirty="0"/>
              <a:t> – информация должна быть доступна всем участвующим в закупочном процессе (от контрактного управляющего, до руководителя)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3F4F365-35C2-4FC1-A6A5-1E1410EBFD61}"/>
              </a:ext>
            </a:extLst>
          </p:cNvPr>
          <p:cNvSpPr/>
          <p:nvPr/>
        </p:nvSpPr>
        <p:spPr>
          <a:xfrm>
            <a:off x="228891" y="4574170"/>
            <a:ext cx="8686218" cy="6321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7. </a:t>
            </a:r>
            <a:r>
              <a:rPr lang="ru-RU" altLang="ru-RU" b="1" dirty="0">
                <a:solidFill>
                  <a:srgbClr val="FF0000"/>
                </a:solidFill>
              </a:rPr>
              <a:t>Мотивирующий характер </a:t>
            </a:r>
            <a:r>
              <a:rPr lang="ru-RU" altLang="ru-RU" b="1" dirty="0"/>
              <a:t>– информация должна влиять на улучшение показателей (правильный Рейтинг «работает самостоятельно»)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B7C3E00-67B5-438B-BFD6-DE402B44CA9B}"/>
              </a:ext>
            </a:extLst>
          </p:cNvPr>
          <p:cNvSpPr/>
          <p:nvPr/>
        </p:nvSpPr>
        <p:spPr>
          <a:xfrm>
            <a:off x="245069" y="3959254"/>
            <a:ext cx="8693664" cy="5472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6. </a:t>
            </a:r>
            <a:r>
              <a:rPr lang="ru-RU" altLang="ru-RU" b="1" dirty="0">
                <a:solidFill>
                  <a:srgbClr val="FF0000"/>
                </a:solidFill>
              </a:rPr>
              <a:t>Качество обработки</a:t>
            </a:r>
            <a:r>
              <a:rPr lang="ru-RU" altLang="ru-RU" b="1" dirty="0"/>
              <a:t> – информация должна быть полностью готова к использованию без дополнительной обработки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6B53140-2F3F-4C00-BEF9-A04BF17A35EE}"/>
              </a:ext>
            </a:extLst>
          </p:cNvPr>
          <p:cNvSpPr/>
          <p:nvPr/>
        </p:nvSpPr>
        <p:spPr>
          <a:xfrm>
            <a:off x="252515" y="3373943"/>
            <a:ext cx="8693664" cy="5472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5. </a:t>
            </a:r>
            <a:r>
              <a:rPr lang="ru-RU" altLang="ru-RU" b="1" dirty="0">
                <a:solidFill>
                  <a:srgbClr val="FF0000"/>
                </a:solidFill>
              </a:rPr>
              <a:t>Адресность</a:t>
            </a:r>
            <a:r>
              <a:rPr lang="ru-RU" altLang="ru-RU" b="1" dirty="0"/>
              <a:t> – информация должна направлено передаваться лицам, отвечающим за решение конкретного вопроса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9191005-D02D-4210-ABC1-735FAA3841C8}"/>
              </a:ext>
            </a:extLst>
          </p:cNvPr>
          <p:cNvSpPr/>
          <p:nvPr/>
        </p:nvSpPr>
        <p:spPr>
          <a:xfrm>
            <a:off x="228891" y="5236029"/>
            <a:ext cx="8686218" cy="6321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</a:pPr>
            <a:r>
              <a:rPr lang="ru-RU" altLang="ru-RU" b="1" dirty="0"/>
              <a:t>8. </a:t>
            </a:r>
            <a:r>
              <a:rPr lang="ru-RU" altLang="ru-RU" b="1" dirty="0">
                <a:solidFill>
                  <a:srgbClr val="FF0000"/>
                </a:solidFill>
              </a:rPr>
              <a:t>Упреждающий характер </a:t>
            </a:r>
            <a:r>
              <a:rPr lang="ru-RU" altLang="ru-RU" b="1" dirty="0"/>
              <a:t>– необходимо знать не только происходящее сегодня, а то, что будет завтра (например, сроки предстоящих платежей)</a:t>
            </a:r>
          </a:p>
        </p:txBody>
      </p:sp>
    </p:spTree>
    <p:extLst>
      <p:ext uri="{BB962C8B-B14F-4D97-AF65-F5344CB8AC3E}">
        <p14:creationId xmlns:p14="http://schemas.microsoft.com/office/powerpoint/2010/main" val="3916004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4">
            <a:extLst>
              <a:ext uri="{FF2B5EF4-FFF2-40B4-BE49-F238E27FC236}">
                <a16:creationId xmlns:a16="http://schemas.microsoft.com/office/drawing/2014/main" id="{860E2068-3BEE-440E-A241-90020AF6629C}"/>
              </a:ext>
            </a:extLst>
          </p:cNvPr>
          <p:cNvGrpSpPr>
            <a:grpSpLocks/>
          </p:cNvGrpSpPr>
          <p:nvPr/>
        </p:nvGrpSpPr>
        <p:grpSpPr bwMode="auto">
          <a:xfrm>
            <a:off x="201850" y="3352797"/>
            <a:ext cx="8618997" cy="185098"/>
            <a:chOff x="1131888" y="2098676"/>
            <a:chExt cx="3771901" cy="106363"/>
          </a:xfrm>
        </p:grpSpPr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CCE9EFE0-001A-4E0B-B9A1-1ACA4C55EA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CEF6994-6F45-4129-A68F-E8643DE7C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" name="Номер слайда 3">
            <a:extLst>
              <a:ext uri="{FF2B5EF4-FFF2-40B4-BE49-F238E27FC236}">
                <a16:creationId xmlns:a16="http://schemas.microsoft.com/office/drawing/2014/main" id="{7F57154A-3685-4234-AB76-908EA55D4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73933" y="6132069"/>
            <a:ext cx="2057400" cy="365125"/>
          </a:xfrm>
        </p:spPr>
        <p:txBody>
          <a:bodyPr/>
          <a:lstStyle/>
          <a:p>
            <a:fld id="{C09D2596-86B9-46A5-A4D9-8B1C7A60844D}" type="slidenum">
              <a:rPr lang="ru-RU" sz="1400" smtClean="0"/>
              <a:t>16</a:t>
            </a:fld>
            <a:endParaRPr lang="ru-RU" sz="14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2E517A8-D986-4119-BD82-7154D70CA0EC}"/>
              </a:ext>
            </a:extLst>
          </p:cNvPr>
          <p:cNvSpPr/>
          <p:nvPr/>
        </p:nvSpPr>
        <p:spPr>
          <a:xfrm>
            <a:off x="1788440" y="3771278"/>
            <a:ext cx="59197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База знаний ПИК: https://</a:t>
            </a:r>
            <a:r>
              <a:rPr lang="en-US" sz="2000" b="1" dirty="0">
                <a:solidFill>
                  <a:srgbClr val="FF0000"/>
                </a:solidFill>
              </a:rPr>
              <a:t>help.pik.mosreg.ru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CD4A3E-F775-422D-B2D3-78EC7641966C}"/>
              </a:ext>
            </a:extLst>
          </p:cNvPr>
          <p:cNvSpPr txBox="1"/>
          <p:nvPr/>
        </p:nvSpPr>
        <p:spPr>
          <a:xfrm>
            <a:off x="605790" y="1676400"/>
            <a:ext cx="7932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rgbClr val="002060"/>
                </a:solidFill>
              </a:rPr>
              <a:t>Спасибо за внимание!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3A23979-9961-452A-A365-8D70609E93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319" y="4938066"/>
            <a:ext cx="789361" cy="57958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75B329-F5B9-4C66-AA1A-3E0A2677A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1502">
            <a:off x="5997226" y="4753897"/>
            <a:ext cx="969408" cy="947925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BE655D02-F19B-441A-B06C-1BA78B348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500" y="4726912"/>
            <a:ext cx="1019983" cy="101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934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азвание 1">
            <a:extLst>
              <a:ext uri="{FF2B5EF4-FFF2-40B4-BE49-F238E27FC236}">
                <a16:creationId xmlns:a16="http://schemas.microsoft.com/office/drawing/2014/main" id="{51803597-4F91-4831-97BE-8A03B3C89D09}"/>
              </a:ext>
            </a:extLst>
          </p:cNvPr>
          <p:cNvSpPr txBox="1">
            <a:spLocks/>
          </p:cNvSpPr>
          <p:nvPr/>
        </p:nvSpPr>
        <p:spPr bwMode="auto">
          <a:xfrm>
            <a:off x="673762" y="191768"/>
            <a:ext cx="7734299" cy="57168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defTabSz="385742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b="1" dirty="0">
                <a:solidFill>
                  <a:srgbClr val="1F497D"/>
                </a:solidFill>
                <a:cs typeface="Arial" charset="0"/>
              </a:rPr>
              <a:t>Портал исполнения контрактов (ПИК ЕАСУЗ).</a:t>
            </a:r>
          </a:p>
          <a:p>
            <a:pPr algn="ctr" defTabSz="385742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b="1" dirty="0">
                <a:solidFill>
                  <a:srgbClr val="1F497D"/>
                </a:solidFill>
                <a:cs typeface="Arial" charset="0"/>
              </a:rPr>
              <a:t>Историческая справка</a:t>
            </a:r>
            <a:endParaRPr kumimoji="1" lang="ru-RU" altLang="ru-RU" sz="2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1" name="Группа 4">
            <a:extLst>
              <a:ext uri="{FF2B5EF4-FFF2-40B4-BE49-F238E27FC236}">
                <a16:creationId xmlns:a16="http://schemas.microsoft.com/office/drawing/2014/main" id="{6B6712C2-9327-4EFC-A098-678A2CE10705}"/>
              </a:ext>
            </a:extLst>
          </p:cNvPr>
          <p:cNvGrpSpPr>
            <a:grpSpLocks/>
          </p:cNvGrpSpPr>
          <p:nvPr/>
        </p:nvGrpSpPr>
        <p:grpSpPr bwMode="auto">
          <a:xfrm>
            <a:off x="380391" y="781958"/>
            <a:ext cx="8134959" cy="210743"/>
            <a:chOff x="1131888" y="2098676"/>
            <a:chExt cx="3771901" cy="106363"/>
          </a:xfrm>
        </p:grpSpPr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2AEDDE5F-55F1-468B-A72D-2001D034B7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50086C8-2AC3-480B-B3B2-D41FF78CC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38" name="Скругленный прямоугольник 8">
            <a:extLst>
              <a:ext uri="{FF2B5EF4-FFF2-40B4-BE49-F238E27FC236}">
                <a16:creationId xmlns:a16="http://schemas.microsoft.com/office/drawing/2014/main" id="{6D5BBE9D-09FF-456B-AF9F-EEBACB706FD2}"/>
              </a:ext>
            </a:extLst>
          </p:cNvPr>
          <p:cNvSpPr/>
          <p:nvPr/>
        </p:nvSpPr>
        <p:spPr>
          <a:xfrm>
            <a:off x="411480" y="989555"/>
            <a:ext cx="8321040" cy="4733211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700" b="1" dirty="0"/>
              <a:t>Постановление Правительства Московской области </a:t>
            </a:r>
            <a:r>
              <a:rPr lang="ru-RU" sz="1700" b="1" dirty="0">
                <a:solidFill>
                  <a:srgbClr val="FF0000"/>
                </a:solidFill>
              </a:rPr>
              <a:t>от 20.07.2017 N 610/24</a:t>
            </a:r>
          </a:p>
          <a:p>
            <a:r>
              <a:rPr lang="ru-RU" sz="1700" b="1" dirty="0">
                <a:solidFill>
                  <a:srgbClr val="FF0000"/>
                </a:solidFill>
              </a:rPr>
              <a:t>Портал исполнения контрактов </a:t>
            </a:r>
            <a:r>
              <a:rPr lang="ru-RU" sz="1700" dirty="0"/>
              <a:t>- подсистема Единой автоматизированной системы управления закупками Московской области, обеспечивающая осуществление обмена электронными документами в ходе исполнения контрактов, текущего исполнения сторонами обязательств по контракту</a:t>
            </a:r>
          </a:p>
          <a:p>
            <a:endParaRPr lang="ru-RU" sz="1700" dirty="0"/>
          </a:p>
          <a:p>
            <a:r>
              <a:rPr lang="ru-RU" sz="1700" dirty="0"/>
              <a:t>Главное контрольное управление Московской области является</a:t>
            </a:r>
            <a:r>
              <a:rPr lang="ru-RU" sz="1700" b="1" dirty="0">
                <a:solidFill>
                  <a:srgbClr val="FF0000"/>
                </a:solidFill>
              </a:rPr>
              <a:t> координатором информационного наполнения </a:t>
            </a:r>
            <a:r>
              <a:rPr lang="ru-RU" sz="1700" dirty="0"/>
              <a:t>подсистемы ПИК ЕАСУЗ</a:t>
            </a:r>
          </a:p>
          <a:p>
            <a:endParaRPr lang="ru-RU" sz="1700" b="1" dirty="0">
              <a:solidFill>
                <a:srgbClr val="FF0000"/>
              </a:solidFill>
            </a:endParaRPr>
          </a:p>
          <a:p>
            <a:r>
              <a:rPr lang="ru-RU" sz="1700" b="1" dirty="0">
                <a:solidFill>
                  <a:srgbClr val="FF0000"/>
                </a:solidFill>
              </a:rPr>
              <a:t>Заказчики </a:t>
            </a:r>
            <a:r>
              <a:rPr lang="ru-RU" sz="1700" dirty="0"/>
              <a:t>обеспечивают осуществление обмена электронными документами в ходе исполнения контрактов с использованием ПИК ЕАСУЗ.</a:t>
            </a:r>
          </a:p>
          <a:p>
            <a:endParaRPr lang="ru-RU" sz="1700" b="1" dirty="0">
              <a:solidFill>
                <a:srgbClr val="FF0000"/>
              </a:solidFill>
            </a:endParaRPr>
          </a:p>
          <a:p>
            <a:r>
              <a:rPr lang="ru-RU" sz="1700" b="1" dirty="0">
                <a:solidFill>
                  <a:srgbClr val="FF0000"/>
                </a:solidFill>
              </a:rPr>
              <a:t>Рекомендовать</a:t>
            </a:r>
            <a:r>
              <a:rPr lang="ru-RU" sz="1700" dirty="0"/>
              <a:t> государственным унитарным предприятиям Московской области, муниципальным заказчикам, муниципальным бюджетным учреждениям, муниципальным унитарным предприятиям осуществлять обмен электронными документами в ходе исполнения контрактов с использованием ПИК ЕАСУЗ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A3201EE-34F3-42DE-8550-09CEB830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2</a:t>
            </a:fld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425378-8BB4-482F-B0B4-51D6D50430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606" y="146764"/>
            <a:ext cx="743505" cy="54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9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Заголовок 1">
            <a:extLst>
              <a:ext uri="{FF2B5EF4-FFF2-40B4-BE49-F238E27FC236}">
                <a16:creationId xmlns:a16="http://schemas.microsoft.com/office/drawing/2014/main" id="{34D062A5-74CF-4116-8FDF-DB66F4AFE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577" y="175443"/>
            <a:ext cx="8592293" cy="336143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/>
          <a:p>
            <a:pPr algn="ctr" defTabSz="514350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Показатели цифровизации </a:t>
            </a:r>
            <a:r>
              <a:rPr kumimoji="1" lang="ru-RU" sz="2400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исполнения контрактов по №44-ФЗ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DBA34CB-DE70-4168-9D75-432EF2700F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221727"/>
              </p:ext>
            </p:extLst>
          </p:nvPr>
        </p:nvGraphicFramePr>
        <p:xfrm>
          <a:off x="289069" y="4447191"/>
          <a:ext cx="8655680" cy="1218856"/>
        </p:xfrm>
        <a:graphic>
          <a:graphicData uri="http://schemas.openxmlformats.org/drawingml/2006/table">
            <a:tbl>
              <a:tblPr/>
              <a:tblGrid>
                <a:gridCol w="4754201">
                  <a:extLst>
                    <a:ext uri="{9D8B030D-6E8A-4147-A177-3AD203B41FA5}">
                      <a16:colId xmlns:a16="http://schemas.microsoft.com/office/drawing/2014/main" val="1845835438"/>
                    </a:ext>
                  </a:extLst>
                </a:gridCol>
                <a:gridCol w="861433">
                  <a:extLst>
                    <a:ext uri="{9D8B030D-6E8A-4147-A177-3AD203B41FA5}">
                      <a16:colId xmlns:a16="http://schemas.microsoft.com/office/drawing/2014/main" val="17416248"/>
                    </a:ext>
                  </a:extLst>
                </a:gridCol>
                <a:gridCol w="998152">
                  <a:extLst>
                    <a:ext uri="{9D8B030D-6E8A-4147-A177-3AD203B41FA5}">
                      <a16:colId xmlns:a16="http://schemas.microsoft.com/office/drawing/2014/main" val="3384325696"/>
                    </a:ext>
                  </a:extLst>
                </a:gridCol>
                <a:gridCol w="1020947">
                  <a:extLst>
                    <a:ext uri="{9D8B030D-6E8A-4147-A177-3AD203B41FA5}">
                      <a16:colId xmlns:a16="http://schemas.microsoft.com/office/drawing/2014/main" val="4211531648"/>
                    </a:ext>
                  </a:extLst>
                </a:gridCol>
                <a:gridCol w="1020947">
                  <a:extLst>
                    <a:ext uri="{9D8B030D-6E8A-4147-A177-3AD203B41FA5}">
                      <a16:colId xmlns:a16="http://schemas.microsoft.com/office/drawing/2014/main" val="2154715840"/>
                    </a:ext>
                  </a:extLst>
                </a:gridCol>
              </a:tblGrid>
              <a:tr h="59953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Показатель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2019 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2020 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2021 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01.06.2022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190741"/>
                  </a:ext>
                </a:extLst>
              </a:tr>
              <a:tr h="619317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Доля контрактов, исполняемых в ПИК ЕАСУЗ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99%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99,7%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238817"/>
                  </a:ext>
                </a:extLst>
              </a:tr>
            </a:tbl>
          </a:graphicData>
        </a:graphic>
      </p:graphicFrame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1083102-C904-4E03-9AEB-9CCA0B5D757F}"/>
              </a:ext>
            </a:extLst>
          </p:cNvPr>
          <p:cNvSpPr/>
          <p:nvPr/>
        </p:nvSpPr>
        <p:spPr>
          <a:xfrm>
            <a:off x="347563" y="894566"/>
            <a:ext cx="8626536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rIns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Количество контрактов контролируемых автоматизировано </a:t>
            </a:r>
            <a:r>
              <a:rPr lang="ru-RU" b="1" dirty="0"/>
              <a:t>- </a:t>
            </a:r>
            <a:r>
              <a:rPr lang="ru-RU" b="1" u="sng" dirty="0"/>
              <a:t>400 тыс. ежегодно.</a:t>
            </a:r>
          </a:p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Объем контролируемых обязательств по контрактам </a:t>
            </a:r>
            <a:r>
              <a:rPr lang="ru-RU" b="1" dirty="0"/>
              <a:t>– </a:t>
            </a:r>
            <a:r>
              <a:rPr lang="ru-RU" b="1" u="sng" dirty="0"/>
              <a:t>более 2,5 млн. ежегодно</a:t>
            </a:r>
          </a:p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Объем документооборота  </a:t>
            </a:r>
            <a:r>
              <a:rPr lang="ru-RU" b="1" dirty="0"/>
              <a:t>- </a:t>
            </a:r>
            <a:r>
              <a:rPr lang="ru-RU" b="1" u="sng" dirty="0"/>
              <a:t>более 5 млн. документов, ежегодно</a:t>
            </a:r>
            <a:r>
              <a:rPr lang="ru-RU" b="1" dirty="0"/>
              <a:t>;</a:t>
            </a:r>
          </a:p>
          <a:p>
            <a:r>
              <a:rPr lang="ru-RU" b="1" dirty="0"/>
              <a:t>                                                     - </a:t>
            </a:r>
            <a:r>
              <a:rPr lang="ru-RU" b="1" u="sng" dirty="0"/>
              <a:t>более 22 тыс. ежедневно.</a:t>
            </a:r>
          </a:p>
          <a:p>
            <a:r>
              <a:rPr lang="ru-RU" b="1" dirty="0">
                <a:solidFill>
                  <a:srgbClr val="FF0000"/>
                </a:solidFill>
              </a:rPr>
              <a:t>  </a:t>
            </a:r>
            <a:r>
              <a:rPr lang="ru-RU" b="1" u="sng" dirty="0">
                <a:solidFill>
                  <a:srgbClr val="FF0000"/>
                </a:solidFill>
              </a:rPr>
              <a:t>Работают на Портале организаций:</a:t>
            </a:r>
          </a:p>
          <a:p>
            <a:r>
              <a:rPr lang="ru-RU" b="1" dirty="0"/>
              <a:t> -   6 тыс. заказчиков;</a:t>
            </a:r>
          </a:p>
          <a:p>
            <a:r>
              <a:rPr lang="ru-RU" b="1" dirty="0"/>
              <a:t> -  50 тыс. исполнителей;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Работают на Портале пользователей:</a:t>
            </a:r>
          </a:p>
          <a:p>
            <a:r>
              <a:rPr lang="ru-RU" b="1" dirty="0"/>
              <a:t> -   20 тыс. - от заказчиков; </a:t>
            </a:r>
          </a:p>
          <a:p>
            <a:r>
              <a:rPr lang="ru-RU" b="1" dirty="0"/>
              <a:t> -   60 тыс. - от исполнителей</a:t>
            </a:r>
          </a:p>
        </p:txBody>
      </p:sp>
      <p:grpSp>
        <p:nvGrpSpPr>
          <p:cNvPr id="9" name="Группа 4">
            <a:extLst>
              <a:ext uri="{FF2B5EF4-FFF2-40B4-BE49-F238E27FC236}">
                <a16:creationId xmlns:a16="http://schemas.microsoft.com/office/drawing/2014/main" id="{34C877E7-C105-410A-BE59-6A4C3FA42B62}"/>
              </a:ext>
            </a:extLst>
          </p:cNvPr>
          <p:cNvGrpSpPr>
            <a:grpSpLocks/>
          </p:cNvGrpSpPr>
          <p:nvPr/>
        </p:nvGrpSpPr>
        <p:grpSpPr bwMode="auto">
          <a:xfrm>
            <a:off x="108697" y="546370"/>
            <a:ext cx="8836052" cy="163736"/>
            <a:chOff x="1131888" y="2098676"/>
            <a:chExt cx="3771901" cy="106363"/>
          </a:xfrm>
          <a:solidFill>
            <a:srgbClr val="FF0000"/>
          </a:solidFill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E9E090CB-DD8B-4876-A774-71951D80EF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BDAD1693-3DBE-4CE0-993B-2554E2609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</p:grp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C15E29D-6510-48C2-B7E1-53F61D748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56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азвание 1">
            <a:extLst>
              <a:ext uri="{FF2B5EF4-FFF2-40B4-BE49-F238E27FC236}">
                <a16:creationId xmlns:a16="http://schemas.microsoft.com/office/drawing/2014/main" id="{3197FEB3-A079-44D1-96CD-B85A79BF861C}"/>
              </a:ext>
            </a:extLst>
          </p:cNvPr>
          <p:cNvSpPr txBox="1">
            <a:spLocks/>
          </p:cNvSpPr>
          <p:nvPr/>
        </p:nvSpPr>
        <p:spPr bwMode="auto">
          <a:xfrm>
            <a:off x="1308980" y="178823"/>
            <a:ext cx="5865987" cy="2428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defTabSz="514318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400" b="1" dirty="0">
                <a:solidFill>
                  <a:srgbClr val="1F497D"/>
                </a:solidFill>
                <a:cs typeface="Arial" charset="0"/>
              </a:rPr>
              <a:t>Технология </a:t>
            </a:r>
            <a:r>
              <a:rPr kumimoji="1" lang="ru-RU" altLang="ru-RU" sz="2400" b="1" dirty="0">
                <a:solidFill>
                  <a:srgbClr val="FF0000"/>
                </a:solidFill>
                <a:cs typeface="Arial" charset="0"/>
              </a:rPr>
              <a:t>Умный контракт</a:t>
            </a:r>
            <a:endParaRPr kumimoji="1" lang="ru-RU" altLang="ru-RU" sz="2400" b="1" dirty="0">
              <a:solidFill>
                <a:srgbClr val="1F497D"/>
              </a:solidFill>
              <a:cs typeface="Arial" charset="0"/>
            </a:endParaRPr>
          </a:p>
        </p:txBody>
      </p:sp>
      <p:grpSp>
        <p:nvGrpSpPr>
          <p:cNvPr id="10" name="Группа 4">
            <a:extLst>
              <a:ext uri="{FF2B5EF4-FFF2-40B4-BE49-F238E27FC236}">
                <a16:creationId xmlns:a16="http://schemas.microsoft.com/office/drawing/2014/main" id="{6F2329D8-9CFC-45B6-A277-02588BE12794}"/>
              </a:ext>
            </a:extLst>
          </p:cNvPr>
          <p:cNvGrpSpPr>
            <a:grpSpLocks/>
          </p:cNvGrpSpPr>
          <p:nvPr/>
        </p:nvGrpSpPr>
        <p:grpSpPr bwMode="auto">
          <a:xfrm>
            <a:off x="333493" y="462062"/>
            <a:ext cx="8430883" cy="160410"/>
            <a:chOff x="1131888" y="2098676"/>
            <a:chExt cx="3771901" cy="106363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21BF9CAD-92C4-40DC-BC53-0B4B242D67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4318" fontAlgn="base">
                <a:spcBef>
                  <a:spcPct val="0"/>
                </a:spcBef>
                <a:spcAft>
                  <a:spcPct val="0"/>
                </a:spcAft>
              </a:pPr>
              <a:endParaRPr lang="ru-RU" sz="1012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AD249097-8DBA-48CC-A05A-20E717922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4318" fontAlgn="base">
                <a:spcBef>
                  <a:spcPct val="0"/>
                </a:spcBef>
                <a:spcAft>
                  <a:spcPct val="0"/>
                </a:spcAft>
              </a:pPr>
              <a:endParaRPr lang="ru-RU" sz="1012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299BA980-9194-438A-90B8-5B5E93E56852}"/>
              </a:ext>
            </a:extLst>
          </p:cNvPr>
          <p:cNvSpPr txBox="1">
            <a:spLocks/>
          </p:cNvSpPr>
          <p:nvPr/>
        </p:nvSpPr>
        <p:spPr>
          <a:xfrm>
            <a:off x="475077" y="2309075"/>
            <a:ext cx="8268701" cy="2448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002060"/>
                </a:solidFill>
              </a:rPr>
              <a:t>ЭФФЕКТ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0D48CE5-12FA-462F-AF4E-20843DB1E948}"/>
              </a:ext>
            </a:extLst>
          </p:cNvPr>
          <p:cNvSpPr/>
          <p:nvPr/>
        </p:nvSpPr>
        <p:spPr>
          <a:xfrm>
            <a:off x="458926" y="2671063"/>
            <a:ext cx="8376085" cy="338554"/>
          </a:xfrm>
          <a:prstGeom prst="rect">
            <a:avLst/>
          </a:prstGeom>
          <a:solidFill>
            <a:srgbClr val="EAEFF7"/>
          </a:solidFill>
        </p:spPr>
        <p:txBody>
          <a:bodyPr wrap="square" lIns="0" rIns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1. Проекты контрактов формируются автоматизированно, без нарушений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4BA76DC-2A41-4276-A87B-E7B37B45A816}"/>
              </a:ext>
            </a:extLst>
          </p:cNvPr>
          <p:cNvSpPr/>
          <p:nvPr/>
        </p:nvSpPr>
        <p:spPr>
          <a:xfrm>
            <a:off x="466080" y="3062069"/>
            <a:ext cx="8353636" cy="338554"/>
          </a:xfrm>
          <a:prstGeom prst="rect">
            <a:avLst/>
          </a:prstGeom>
          <a:solidFill>
            <a:srgbClr val="EAEFF7"/>
          </a:solidFill>
        </p:spPr>
        <p:txBody>
          <a:bodyPr wrap="square" lIns="0" rIns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2. Сокращаются сроки на подготовку проектов контрактов (с 3-4 часов до 15-30 минут)</a:t>
            </a:r>
          </a:p>
        </p:txBody>
      </p:sp>
      <p:grpSp>
        <p:nvGrpSpPr>
          <p:cNvPr id="20" name="Группа 4">
            <a:extLst>
              <a:ext uri="{FF2B5EF4-FFF2-40B4-BE49-F238E27FC236}">
                <a16:creationId xmlns:a16="http://schemas.microsoft.com/office/drawing/2014/main" id="{1B1C9BFC-9181-4398-B64F-CA845A688087}"/>
              </a:ext>
            </a:extLst>
          </p:cNvPr>
          <p:cNvGrpSpPr>
            <a:grpSpLocks/>
          </p:cNvGrpSpPr>
          <p:nvPr/>
        </p:nvGrpSpPr>
        <p:grpSpPr bwMode="auto">
          <a:xfrm>
            <a:off x="388292" y="2043325"/>
            <a:ext cx="8376085" cy="156850"/>
            <a:chOff x="1131888" y="2098676"/>
            <a:chExt cx="3771901" cy="106363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8BBFD84-3682-446F-BFEC-013C9C3994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4318" fontAlgn="base">
                <a:spcBef>
                  <a:spcPct val="0"/>
                </a:spcBef>
                <a:spcAft>
                  <a:spcPct val="0"/>
                </a:spcAft>
              </a:pPr>
              <a:endParaRPr lang="ru-RU" sz="1012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13D34BA-7400-496E-96D7-C886E1934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4318" fontAlgn="base">
                <a:spcBef>
                  <a:spcPct val="0"/>
                </a:spcBef>
                <a:spcAft>
                  <a:spcPct val="0"/>
                </a:spcAft>
              </a:pPr>
              <a:endParaRPr lang="ru-RU" sz="1012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8" name="Скругленный прямоугольник 8">
            <a:extLst>
              <a:ext uri="{FF2B5EF4-FFF2-40B4-BE49-F238E27FC236}">
                <a16:creationId xmlns:a16="http://schemas.microsoft.com/office/drawing/2014/main" id="{FAF79182-D202-41B3-B3BB-CFA115999EC9}"/>
              </a:ext>
            </a:extLst>
          </p:cNvPr>
          <p:cNvSpPr/>
          <p:nvPr/>
        </p:nvSpPr>
        <p:spPr>
          <a:xfrm>
            <a:off x="391588" y="1052380"/>
            <a:ext cx="8456278" cy="9194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927" algn="just"/>
            <a:r>
              <a:rPr lang="ru-RU" sz="1600" b="1" dirty="0">
                <a:solidFill>
                  <a:srgbClr val="FF0000"/>
                </a:solidFill>
              </a:rPr>
              <a:t>УМНЫЙ КОНТРАКТ – технология создания цифровой модели контракта, обеспечивающая автоматизированное формирование текстовой части проекта контракта, а также автоматизированный контроль исполнения контракта после его заключения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8D0CD3D9-0023-4720-AD25-23E4559DC057}"/>
              </a:ext>
            </a:extLst>
          </p:cNvPr>
          <p:cNvSpPr/>
          <p:nvPr/>
        </p:nvSpPr>
        <p:spPr>
          <a:xfrm>
            <a:off x="466080" y="3448608"/>
            <a:ext cx="8368932" cy="584775"/>
          </a:xfrm>
          <a:prstGeom prst="rect">
            <a:avLst/>
          </a:prstGeom>
          <a:solidFill>
            <a:srgbClr val="EAEFF7"/>
          </a:solidFill>
        </p:spPr>
        <p:txBody>
          <a:bodyPr wrap="square" lIns="0" rIns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3. Снижаются трудозатраты контрактных управляющих на подготовку и согласование документов закупки (в т.ч. проектов контрактов со структурными подразделениями)</a:t>
            </a:r>
          </a:p>
        </p:txBody>
      </p:sp>
      <p:sp>
        <p:nvSpPr>
          <p:cNvPr id="30" name="Скругленный прямоугольник 8">
            <a:extLst>
              <a:ext uri="{FF2B5EF4-FFF2-40B4-BE49-F238E27FC236}">
                <a16:creationId xmlns:a16="http://schemas.microsoft.com/office/drawing/2014/main" id="{2FA9573C-5062-4D1E-AE17-B78365CE06CF}"/>
              </a:ext>
            </a:extLst>
          </p:cNvPr>
          <p:cNvSpPr/>
          <p:nvPr/>
        </p:nvSpPr>
        <p:spPr>
          <a:xfrm>
            <a:off x="475078" y="658101"/>
            <a:ext cx="7848684" cy="408623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927" algn="ctr"/>
            <a:r>
              <a:rPr lang="ru-RU" b="1" dirty="0">
                <a:solidFill>
                  <a:srgbClr val="FF0000"/>
                </a:solidFill>
              </a:rPr>
              <a:t>Постановление Правительства Московской области от 25.12.2020 №1040/44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5B3D31BD-51FE-4B3E-81FE-8996819F50BE}"/>
              </a:ext>
            </a:extLst>
          </p:cNvPr>
          <p:cNvSpPr/>
          <p:nvPr/>
        </p:nvSpPr>
        <p:spPr>
          <a:xfrm>
            <a:off x="481376" y="4097307"/>
            <a:ext cx="8353636" cy="584775"/>
          </a:xfrm>
          <a:prstGeom prst="rect">
            <a:avLst/>
          </a:prstGeom>
          <a:solidFill>
            <a:srgbClr val="EAEFF7"/>
          </a:solidFill>
        </p:spPr>
        <p:txBody>
          <a:bodyPr wrap="square" lIns="0" rIns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4. Снижаются временные затраты контрагентов на согласование проектов контрактов (для контрактов, заключаемых с единственными поставщиками) 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BFD0B4C-D5AC-4FA2-9220-6A05B83E2A08}"/>
              </a:ext>
            </a:extLst>
          </p:cNvPr>
          <p:cNvSpPr/>
          <p:nvPr/>
        </p:nvSpPr>
        <p:spPr>
          <a:xfrm>
            <a:off x="466079" y="4753626"/>
            <a:ext cx="8353637" cy="338554"/>
          </a:xfrm>
          <a:prstGeom prst="rect">
            <a:avLst/>
          </a:prstGeom>
          <a:solidFill>
            <a:srgbClr val="EAEFF7"/>
          </a:solidFill>
        </p:spPr>
        <p:txBody>
          <a:bodyPr wrap="square" lIns="0" rIns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5. Изменение и исполнение условий контрактов контролируется на основе цифровой модели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B828DE6D-D263-4033-91B0-084C2E1817EA}"/>
              </a:ext>
            </a:extLst>
          </p:cNvPr>
          <p:cNvSpPr/>
          <p:nvPr/>
        </p:nvSpPr>
        <p:spPr>
          <a:xfrm>
            <a:off x="475077" y="5245475"/>
            <a:ext cx="8289300" cy="338554"/>
          </a:xfrm>
          <a:prstGeom prst="rect">
            <a:avLst/>
          </a:prstGeom>
          <a:solidFill>
            <a:srgbClr val="EAEFF7"/>
          </a:solidFill>
        </p:spPr>
        <p:txBody>
          <a:bodyPr wrap="square" lIns="0" rIns="0">
            <a:sp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6. Подтверждение исполнения условий контрактов сторонами в режиме реального времени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F807CD06-4C54-4AD2-BBB3-EE71F8577188}"/>
              </a:ext>
            </a:extLst>
          </p:cNvPr>
          <p:cNvSpPr txBox="1">
            <a:spLocks/>
          </p:cNvSpPr>
          <p:nvPr/>
        </p:nvSpPr>
        <p:spPr>
          <a:xfrm>
            <a:off x="824140" y="5812423"/>
            <a:ext cx="7778150" cy="702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170686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7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1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Технология Умного контракта – направлена на предотвращение нарушений, сокращение ресурсных затрат, автоматизированный контроль исполнения. Видим – все в реальном времени!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556B15E-E68E-4E4C-92DC-052225470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881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4">
            <a:extLst>
              <a:ext uri="{FF2B5EF4-FFF2-40B4-BE49-F238E27FC236}">
                <a16:creationId xmlns:a16="http://schemas.microsoft.com/office/drawing/2014/main" id="{34C877E7-C105-410A-BE59-6A4C3FA42B62}"/>
              </a:ext>
            </a:extLst>
          </p:cNvPr>
          <p:cNvGrpSpPr>
            <a:grpSpLocks/>
          </p:cNvGrpSpPr>
          <p:nvPr/>
        </p:nvGrpSpPr>
        <p:grpSpPr bwMode="auto">
          <a:xfrm>
            <a:off x="108697" y="546370"/>
            <a:ext cx="8836052" cy="163736"/>
            <a:chOff x="1131888" y="2098676"/>
            <a:chExt cx="3771901" cy="106363"/>
          </a:xfrm>
          <a:solidFill>
            <a:srgbClr val="FF0000"/>
          </a:solidFill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E9E090CB-DD8B-4876-A774-71951D80EF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BDAD1693-3DBE-4CE0-993B-2554E2609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</p:grpSp>
      <p:grpSp>
        <p:nvGrpSpPr>
          <p:cNvPr id="15" name="Группа 4">
            <a:extLst>
              <a:ext uri="{FF2B5EF4-FFF2-40B4-BE49-F238E27FC236}">
                <a16:creationId xmlns:a16="http://schemas.microsoft.com/office/drawing/2014/main" id="{B674FFBD-B31C-4211-BBD5-410ADCF4DEB2}"/>
              </a:ext>
            </a:extLst>
          </p:cNvPr>
          <p:cNvGrpSpPr>
            <a:grpSpLocks/>
          </p:cNvGrpSpPr>
          <p:nvPr/>
        </p:nvGrpSpPr>
        <p:grpSpPr bwMode="auto">
          <a:xfrm>
            <a:off x="209108" y="6069472"/>
            <a:ext cx="8836052" cy="163736"/>
            <a:chOff x="1131888" y="2098676"/>
            <a:chExt cx="3771901" cy="106363"/>
          </a:xfrm>
          <a:solidFill>
            <a:srgbClr val="FF0000"/>
          </a:solidFill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05A2AC0-CF29-40FB-B55A-1F4ED5988A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 dirty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B96124F4-964F-406A-B44B-89452461E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</p:grp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C15E29D-6510-48C2-B7E1-53F61D748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5</a:t>
            </a:fld>
            <a:endParaRPr lang="ru-RU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614B8C5-3385-4C18-B2A3-547F96F760DF}"/>
              </a:ext>
            </a:extLst>
          </p:cNvPr>
          <p:cNvSpPr txBox="1">
            <a:spLocks/>
          </p:cNvSpPr>
          <p:nvPr/>
        </p:nvSpPr>
        <p:spPr>
          <a:xfrm>
            <a:off x="281783" y="183345"/>
            <a:ext cx="8592293" cy="3361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14350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400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Показатели внедрения </a:t>
            </a: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Умных контрактов* </a:t>
            </a:r>
            <a:r>
              <a:rPr kumimoji="1" lang="ru-RU" sz="2400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по №44-ФЗ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22A0C3A2-5246-4FDD-92CA-946083258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092140"/>
              </p:ext>
            </p:extLst>
          </p:nvPr>
        </p:nvGraphicFramePr>
        <p:xfrm>
          <a:off x="299010" y="1008370"/>
          <a:ext cx="8639250" cy="1838173"/>
        </p:xfrm>
        <a:graphic>
          <a:graphicData uri="http://schemas.openxmlformats.org/drawingml/2006/table">
            <a:tbl>
              <a:tblPr/>
              <a:tblGrid>
                <a:gridCol w="4151070">
                  <a:extLst>
                    <a:ext uri="{9D8B030D-6E8A-4147-A177-3AD203B41FA5}">
                      <a16:colId xmlns:a16="http://schemas.microsoft.com/office/drawing/2014/main" val="1845835438"/>
                    </a:ext>
                  </a:extLst>
                </a:gridCol>
                <a:gridCol w="1348740">
                  <a:extLst>
                    <a:ext uri="{9D8B030D-6E8A-4147-A177-3AD203B41FA5}">
                      <a16:colId xmlns:a16="http://schemas.microsoft.com/office/drawing/2014/main" val="3384325696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4211531648"/>
                    </a:ext>
                  </a:extLst>
                </a:gridCol>
                <a:gridCol w="1424940">
                  <a:extLst>
                    <a:ext uri="{9D8B030D-6E8A-4147-A177-3AD203B41FA5}">
                      <a16:colId xmlns:a16="http://schemas.microsoft.com/office/drawing/2014/main" val="2603473380"/>
                    </a:ext>
                  </a:extLst>
                </a:gridCol>
              </a:tblGrid>
              <a:tr h="59953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Показатель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2020 г.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2021 г.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01.06.2022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190741"/>
                  </a:ext>
                </a:extLst>
              </a:tr>
              <a:tr h="619317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Количество Умных контрактов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149 723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278 154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56 293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238817"/>
                  </a:ext>
                </a:extLst>
              </a:tr>
              <a:tr h="619317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Доля Умных контрактов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39%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8684764"/>
                  </a:ext>
                </a:extLst>
              </a:tr>
            </a:tbl>
          </a:graphicData>
        </a:graphic>
      </p:graphicFrame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E0B374B-AB1C-4B4C-A551-AE79271D2CF3}"/>
              </a:ext>
            </a:extLst>
          </p:cNvPr>
          <p:cNvSpPr txBox="1">
            <a:spLocks/>
          </p:cNvSpPr>
          <p:nvPr/>
        </p:nvSpPr>
        <p:spPr>
          <a:xfrm>
            <a:off x="138844" y="3066385"/>
            <a:ext cx="8866312" cy="27832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>
            <a:lvl1pPr algn="l" defTabSz="170686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7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000" b="1" dirty="0">
                <a:latin typeface="+mn-lt"/>
                <a:ea typeface="+mn-ea"/>
                <a:cs typeface="Arial" charset="0"/>
              </a:rPr>
              <a:t>*Оцифрованными в ПИК являются условия </a:t>
            </a:r>
            <a:r>
              <a:rPr kumimoji="1" lang="ru-RU" sz="2000" b="1" u="sng" dirty="0">
                <a:latin typeface="+mn-lt"/>
                <a:ea typeface="+mn-ea"/>
                <a:cs typeface="Arial" charset="0"/>
              </a:rPr>
              <a:t>ВСЕХ контрактов</a:t>
            </a:r>
            <a:r>
              <a:rPr kumimoji="1" lang="ru-RU" sz="2000" b="1" dirty="0">
                <a:latin typeface="+mn-lt"/>
                <a:ea typeface="+mn-ea"/>
                <a:cs typeface="Arial" charset="0"/>
              </a:rPr>
              <a:t>, их исполнение контролируется автоматизировано.</a:t>
            </a:r>
          </a:p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endParaRPr kumimoji="1" lang="ru-RU" sz="2000" b="1" dirty="0">
              <a:latin typeface="+mn-lt"/>
              <a:ea typeface="+mn-ea"/>
              <a:cs typeface="Arial" charset="0"/>
            </a:endParaRPr>
          </a:p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000" b="1" dirty="0">
                <a:latin typeface="+mn-lt"/>
                <a:ea typeface="+mn-ea"/>
                <a:cs typeface="Arial" charset="0"/>
              </a:rPr>
              <a:t>Доля Умных контрактов показывает ту часть контрактов, по которым после оцифровки ТЕКСТ контракта был сформирован Автоматизированно. </a:t>
            </a:r>
          </a:p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endParaRPr kumimoji="1" lang="ru-RU" sz="2000" b="1" dirty="0">
              <a:latin typeface="+mn-lt"/>
              <a:ea typeface="+mn-ea"/>
              <a:cs typeface="Arial" charset="0"/>
            </a:endParaRPr>
          </a:p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000" b="1" dirty="0">
                <a:latin typeface="+mn-lt"/>
                <a:ea typeface="+mn-ea"/>
                <a:cs typeface="Arial" charset="0"/>
              </a:rPr>
              <a:t>По остальным проектам контракта, после их оцифровки, Автоматизированно формируются только четыре приложения: </a:t>
            </a:r>
          </a:p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000" b="1" dirty="0">
                <a:latin typeface="+mn-lt"/>
                <a:ea typeface="+mn-ea"/>
                <a:cs typeface="Arial" charset="0"/>
              </a:rPr>
              <a:t>Объект закупки; Обязательства сторон; Документы подписываемые по контракту; Регламент электронного документооборота</a:t>
            </a:r>
          </a:p>
        </p:txBody>
      </p:sp>
    </p:spTree>
    <p:extLst>
      <p:ext uri="{BB962C8B-B14F-4D97-AF65-F5344CB8AC3E}">
        <p14:creationId xmlns:p14="http://schemas.microsoft.com/office/powerpoint/2010/main" val="1223325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Заголовок 1">
            <a:extLst>
              <a:ext uri="{FF2B5EF4-FFF2-40B4-BE49-F238E27FC236}">
                <a16:creationId xmlns:a16="http://schemas.microsoft.com/office/drawing/2014/main" id="{34D062A5-74CF-4116-8FDF-DB66F4AFE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727" y="142097"/>
            <a:ext cx="7997514" cy="464545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/>
          <a:p>
            <a:pPr algn="ctr" defTabSz="514336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143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Эффект цифровизации </a:t>
            </a:r>
            <a:r>
              <a:rPr kumimoji="1" lang="ru-RU" sz="2143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на снижение нарушений </a:t>
            </a:r>
            <a:r>
              <a:rPr kumimoji="1" lang="ru-RU" sz="2143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при исполнении контрактов в Московской области</a:t>
            </a:r>
          </a:p>
        </p:txBody>
      </p:sp>
      <p:grpSp>
        <p:nvGrpSpPr>
          <p:cNvPr id="20" name="Группа 4">
            <a:extLst>
              <a:ext uri="{FF2B5EF4-FFF2-40B4-BE49-F238E27FC236}">
                <a16:creationId xmlns:a16="http://schemas.microsoft.com/office/drawing/2014/main" id="{88750160-4309-4380-AA1D-740EC1D51F2C}"/>
              </a:ext>
            </a:extLst>
          </p:cNvPr>
          <p:cNvGrpSpPr>
            <a:grpSpLocks/>
          </p:cNvGrpSpPr>
          <p:nvPr/>
        </p:nvGrpSpPr>
        <p:grpSpPr bwMode="auto">
          <a:xfrm>
            <a:off x="230462" y="572694"/>
            <a:ext cx="8495779" cy="147784"/>
            <a:chOff x="1131888" y="2098676"/>
            <a:chExt cx="3771901" cy="106363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17378950-4EDB-4474-971B-C74F62F40C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 dirty="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9DC89339-8BCF-4420-8AC5-6D6ABBC34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</p:grp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5E74F11-584A-4C4D-B8C2-58B5D01C3157}"/>
              </a:ext>
            </a:extLst>
          </p:cNvPr>
          <p:cNvSpPr/>
          <p:nvPr/>
        </p:nvSpPr>
        <p:spPr>
          <a:xfrm>
            <a:off x="329994" y="900902"/>
            <a:ext cx="848401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rIns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- снизилось </a:t>
            </a:r>
            <a:r>
              <a:rPr lang="ru-RU" b="1" dirty="0">
                <a:solidFill>
                  <a:prstClr val="black"/>
                </a:solidFill>
              </a:rPr>
              <a:t>количество нарушений сроков </a:t>
            </a:r>
            <a:r>
              <a:rPr lang="ru-RU" b="1" dirty="0">
                <a:solidFill>
                  <a:srgbClr val="FF0000"/>
                </a:solidFill>
              </a:rPr>
              <a:t>Поставки, Приемки и Оплаты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srgbClr val="FF0000"/>
                </a:solidFill>
              </a:rPr>
              <a:t>- выросла доля случаев </a:t>
            </a:r>
            <a:r>
              <a:rPr lang="ru-RU" b="1" dirty="0">
                <a:solidFill>
                  <a:prstClr val="black"/>
                </a:solidFill>
              </a:rPr>
              <a:t>ведения претензионной работы;</a:t>
            </a:r>
          </a:p>
          <a:p>
            <a:r>
              <a:rPr lang="ru-RU" b="1" dirty="0">
                <a:solidFill>
                  <a:prstClr val="black"/>
                </a:solidFill>
              </a:rPr>
              <a:t>- доля просроченных контрактов </a:t>
            </a:r>
            <a:r>
              <a:rPr lang="en-US" b="1" dirty="0">
                <a:solidFill>
                  <a:prstClr val="black"/>
                </a:solidFill>
              </a:rPr>
              <a:t>-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минимальная среди субъектов России 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626D8B23-1716-4160-9C29-B822C87B94E4}"/>
              </a:ext>
            </a:extLst>
          </p:cNvPr>
          <p:cNvSpPr/>
          <p:nvPr/>
        </p:nvSpPr>
        <p:spPr>
          <a:xfrm>
            <a:off x="329994" y="5773979"/>
            <a:ext cx="84840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Цифровизация процесса + Цифровизация контроля = Эффективность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882AA4-3939-4868-B190-CC77FDFB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6</a:t>
            </a:fld>
            <a:endParaRPr lang="ru-RU"/>
          </a:p>
        </p:txBody>
      </p:sp>
      <p:graphicFrame>
        <p:nvGraphicFramePr>
          <p:cNvPr id="27" name="Таблица 26">
            <a:extLst>
              <a:ext uri="{FF2B5EF4-FFF2-40B4-BE49-F238E27FC236}">
                <a16:creationId xmlns:a16="http://schemas.microsoft.com/office/drawing/2014/main" id="{722D11C3-2419-4F12-8DE7-7E427E95E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516351"/>
              </p:ext>
            </p:extLst>
          </p:nvPr>
        </p:nvGraphicFramePr>
        <p:xfrm>
          <a:off x="327006" y="1988952"/>
          <a:ext cx="8484010" cy="3527927"/>
        </p:xfrm>
        <a:graphic>
          <a:graphicData uri="http://schemas.openxmlformats.org/drawingml/2006/table">
            <a:tbl>
              <a:tblPr/>
              <a:tblGrid>
                <a:gridCol w="4664094">
                  <a:extLst>
                    <a:ext uri="{9D8B030D-6E8A-4147-A177-3AD203B41FA5}">
                      <a16:colId xmlns:a16="http://schemas.microsoft.com/office/drawing/2014/main" val="1041488954"/>
                    </a:ext>
                  </a:extLst>
                </a:gridCol>
                <a:gridCol w="937260">
                  <a:extLst>
                    <a:ext uri="{9D8B030D-6E8A-4147-A177-3AD203B41FA5}">
                      <a16:colId xmlns:a16="http://schemas.microsoft.com/office/drawing/2014/main" val="3960330391"/>
                    </a:ext>
                  </a:extLst>
                </a:gridCol>
                <a:gridCol w="922020">
                  <a:extLst>
                    <a:ext uri="{9D8B030D-6E8A-4147-A177-3AD203B41FA5}">
                      <a16:colId xmlns:a16="http://schemas.microsoft.com/office/drawing/2014/main" val="2720616003"/>
                    </a:ext>
                  </a:extLst>
                </a:gridCol>
                <a:gridCol w="873601">
                  <a:extLst>
                    <a:ext uri="{9D8B030D-6E8A-4147-A177-3AD203B41FA5}">
                      <a16:colId xmlns:a16="http://schemas.microsoft.com/office/drawing/2014/main" val="2999114264"/>
                    </a:ext>
                  </a:extLst>
                </a:gridCol>
                <a:gridCol w="1087035">
                  <a:extLst>
                    <a:ext uri="{9D8B030D-6E8A-4147-A177-3AD203B41FA5}">
                      <a16:colId xmlns:a16="http://schemas.microsoft.com/office/drawing/2014/main" val="2361749146"/>
                    </a:ext>
                  </a:extLst>
                </a:gridCol>
              </a:tblGrid>
              <a:tr h="3357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Показатель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2019 г.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2020 г.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2021 г.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01.06.2022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010663"/>
                  </a:ext>
                </a:extLst>
              </a:tr>
              <a:tr h="464353"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Доля нарушений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сроков поставки</a:t>
                      </a:r>
                      <a:endParaRPr lang="ru-RU" sz="16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15,5%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7,2%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3,3%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62576"/>
                  </a:ext>
                </a:extLst>
              </a:tr>
              <a:tr h="464353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Доля нарушений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сроков приемки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4,2%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1,8%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7431778"/>
                  </a:ext>
                </a:extLst>
              </a:tr>
              <a:tr h="449523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Доля нарушений </a:t>
                      </a:r>
                      <a:r>
                        <a:rPr lang="ru-RU" sz="16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сроков оплаты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10,8%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7,1%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2,1%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200433"/>
                  </a:ext>
                </a:extLst>
              </a:tr>
              <a:tr h="511506">
                <a:tc>
                  <a:txBody>
                    <a:bodyPr/>
                    <a:lstStyle/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Средний срок на оплату </a:t>
                      </a: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(рабочие дни)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6,9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86152"/>
                  </a:ext>
                </a:extLst>
              </a:tr>
              <a:tr h="481840">
                <a:tc>
                  <a:txBody>
                    <a:bodyPr/>
                    <a:lstStyle/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Доля случаев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ведения претензионной работы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25%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061520"/>
                  </a:ext>
                </a:extLst>
              </a:tr>
              <a:tr h="820641">
                <a:tc>
                  <a:txBody>
                    <a:bodyPr/>
                    <a:lstStyle/>
                    <a:p>
                      <a:pPr algn="l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 Московской области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 минимальной доле контрактов с истекшим сроком среди субъектов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112062"/>
                  </a:ext>
                </a:extLst>
              </a:tr>
            </a:tbl>
          </a:graphicData>
        </a:graphic>
      </p:graphicFrame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670D9611-8B6A-46EA-84B2-D98EBA45B156}"/>
              </a:ext>
            </a:extLst>
          </p:cNvPr>
          <p:cNvSpPr/>
          <p:nvPr/>
        </p:nvSpPr>
        <p:spPr>
          <a:xfrm>
            <a:off x="6642059" y="2525655"/>
            <a:ext cx="122669" cy="22877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29" name="Стрелка: вниз 28">
            <a:extLst>
              <a:ext uri="{FF2B5EF4-FFF2-40B4-BE49-F238E27FC236}">
                <a16:creationId xmlns:a16="http://schemas.microsoft.com/office/drawing/2014/main" id="{A307BD13-BE8F-483B-8C80-73750309675D}"/>
              </a:ext>
            </a:extLst>
          </p:cNvPr>
          <p:cNvSpPr/>
          <p:nvPr/>
        </p:nvSpPr>
        <p:spPr>
          <a:xfrm>
            <a:off x="6642058" y="2904016"/>
            <a:ext cx="122669" cy="191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B572FB58-A80D-43D0-8CAB-77AEA66AA562}"/>
              </a:ext>
            </a:extLst>
          </p:cNvPr>
          <p:cNvSpPr/>
          <p:nvPr/>
        </p:nvSpPr>
        <p:spPr>
          <a:xfrm>
            <a:off x="6649832" y="3429000"/>
            <a:ext cx="114895" cy="191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C4B6E0C8-862D-42FC-8260-F38B7B194B32}"/>
              </a:ext>
            </a:extLst>
          </p:cNvPr>
          <p:cNvSpPr/>
          <p:nvPr/>
        </p:nvSpPr>
        <p:spPr>
          <a:xfrm>
            <a:off x="7574685" y="2507605"/>
            <a:ext cx="122669" cy="22877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6" name="Стрелка: вниз 35">
            <a:extLst>
              <a:ext uri="{FF2B5EF4-FFF2-40B4-BE49-F238E27FC236}">
                <a16:creationId xmlns:a16="http://schemas.microsoft.com/office/drawing/2014/main" id="{FB557A9E-091E-4F23-AD38-34096CD3B6F4}"/>
              </a:ext>
            </a:extLst>
          </p:cNvPr>
          <p:cNvSpPr/>
          <p:nvPr/>
        </p:nvSpPr>
        <p:spPr>
          <a:xfrm>
            <a:off x="7565269" y="2968266"/>
            <a:ext cx="122669" cy="191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0A001EAE-643F-4F9A-83A3-6D3A44C13484}"/>
              </a:ext>
            </a:extLst>
          </p:cNvPr>
          <p:cNvSpPr/>
          <p:nvPr/>
        </p:nvSpPr>
        <p:spPr>
          <a:xfrm>
            <a:off x="7564490" y="3401479"/>
            <a:ext cx="114895" cy="191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9" name="Стрелка: вниз 38">
            <a:extLst>
              <a:ext uri="{FF2B5EF4-FFF2-40B4-BE49-F238E27FC236}">
                <a16:creationId xmlns:a16="http://schemas.microsoft.com/office/drawing/2014/main" id="{52838030-443B-4944-B152-9F4ADD3E0658}"/>
              </a:ext>
            </a:extLst>
          </p:cNvPr>
          <p:cNvSpPr/>
          <p:nvPr/>
        </p:nvSpPr>
        <p:spPr>
          <a:xfrm rot="10800000">
            <a:off x="7576511" y="4338105"/>
            <a:ext cx="120843" cy="1877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40" name="Стрелка: вниз 39">
            <a:extLst>
              <a:ext uri="{FF2B5EF4-FFF2-40B4-BE49-F238E27FC236}">
                <a16:creationId xmlns:a16="http://schemas.microsoft.com/office/drawing/2014/main" id="{6B2CA29C-07DD-432E-9124-48DF9CD33298}"/>
              </a:ext>
            </a:extLst>
          </p:cNvPr>
          <p:cNvSpPr/>
          <p:nvPr/>
        </p:nvSpPr>
        <p:spPr>
          <a:xfrm>
            <a:off x="7564490" y="3889734"/>
            <a:ext cx="120843" cy="1877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A2CFA63D-CE68-4FEA-9CB0-AEBF8A30AF78}"/>
              </a:ext>
            </a:extLst>
          </p:cNvPr>
          <p:cNvSpPr/>
          <p:nvPr/>
        </p:nvSpPr>
        <p:spPr>
          <a:xfrm rot="10800000">
            <a:off x="6649832" y="4368607"/>
            <a:ext cx="120843" cy="1877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1334F693-DCF4-4E67-BD59-DB020F5F9598}"/>
              </a:ext>
            </a:extLst>
          </p:cNvPr>
          <p:cNvSpPr/>
          <p:nvPr/>
        </p:nvSpPr>
        <p:spPr>
          <a:xfrm>
            <a:off x="8603572" y="2507605"/>
            <a:ext cx="122669" cy="22877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15C746E5-59D2-473A-A75B-F328BB59308D}"/>
              </a:ext>
            </a:extLst>
          </p:cNvPr>
          <p:cNvSpPr/>
          <p:nvPr/>
        </p:nvSpPr>
        <p:spPr>
          <a:xfrm>
            <a:off x="8594156" y="2968266"/>
            <a:ext cx="122669" cy="191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0" name="Стрелка: вниз 29">
            <a:extLst>
              <a:ext uri="{FF2B5EF4-FFF2-40B4-BE49-F238E27FC236}">
                <a16:creationId xmlns:a16="http://schemas.microsoft.com/office/drawing/2014/main" id="{9E306F7A-0657-475D-8E29-E3F7A710B641}"/>
              </a:ext>
            </a:extLst>
          </p:cNvPr>
          <p:cNvSpPr/>
          <p:nvPr/>
        </p:nvSpPr>
        <p:spPr>
          <a:xfrm>
            <a:off x="8593377" y="3401479"/>
            <a:ext cx="114895" cy="19150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1" name="Стрелка: вниз 30">
            <a:extLst>
              <a:ext uri="{FF2B5EF4-FFF2-40B4-BE49-F238E27FC236}">
                <a16:creationId xmlns:a16="http://schemas.microsoft.com/office/drawing/2014/main" id="{8B18EBCC-B39F-4B75-8BD7-0BC28A5A9C2A}"/>
              </a:ext>
            </a:extLst>
          </p:cNvPr>
          <p:cNvSpPr/>
          <p:nvPr/>
        </p:nvSpPr>
        <p:spPr>
          <a:xfrm rot="10800000">
            <a:off x="8605398" y="4338105"/>
            <a:ext cx="120843" cy="1877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  <p:sp>
        <p:nvSpPr>
          <p:cNvPr id="32" name="Стрелка: вниз 31">
            <a:extLst>
              <a:ext uri="{FF2B5EF4-FFF2-40B4-BE49-F238E27FC236}">
                <a16:creationId xmlns:a16="http://schemas.microsoft.com/office/drawing/2014/main" id="{46B75B04-DC11-4AF8-841D-BCB47CE33ADF}"/>
              </a:ext>
            </a:extLst>
          </p:cNvPr>
          <p:cNvSpPr/>
          <p:nvPr/>
        </p:nvSpPr>
        <p:spPr>
          <a:xfrm>
            <a:off x="8593377" y="3889734"/>
            <a:ext cx="120843" cy="1877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4"/>
          </a:p>
        </p:txBody>
      </p:sp>
    </p:spTree>
    <p:extLst>
      <p:ext uri="{BB962C8B-B14F-4D97-AF65-F5344CB8AC3E}">
        <p14:creationId xmlns:p14="http://schemas.microsoft.com/office/powerpoint/2010/main" val="78543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8">
            <a:extLst>
              <a:ext uri="{FF2B5EF4-FFF2-40B4-BE49-F238E27FC236}">
                <a16:creationId xmlns:a16="http://schemas.microsoft.com/office/drawing/2014/main" id="{E9E090CB-DD8B-4876-A774-71951D80EF92}"/>
              </a:ext>
            </a:extLst>
          </p:cNvPr>
          <p:cNvSpPr>
            <a:spLocks noEditPoints="1"/>
          </p:cNvSpPr>
          <p:nvPr/>
        </p:nvSpPr>
        <p:spPr bwMode="auto">
          <a:xfrm>
            <a:off x="294994" y="785553"/>
            <a:ext cx="8735641" cy="53764"/>
          </a:xfrm>
          <a:custGeom>
            <a:avLst/>
            <a:gdLst>
              <a:gd name="T0" fmla="*/ 2147483647 w 7048"/>
              <a:gd name="T1" fmla="*/ 2147483647 h 66"/>
              <a:gd name="T2" fmla="*/ 2147483647 w 7048"/>
              <a:gd name="T3" fmla="*/ 2147483647 h 66"/>
              <a:gd name="T4" fmla="*/ 2147483647 w 7048"/>
              <a:gd name="T5" fmla="*/ 2147483647 h 66"/>
              <a:gd name="T6" fmla="*/ 2147483647 w 7048"/>
              <a:gd name="T7" fmla="*/ 2147483647 h 66"/>
              <a:gd name="T8" fmla="*/ 2147483647 w 7048"/>
              <a:gd name="T9" fmla="*/ 2147483647 h 66"/>
              <a:gd name="T10" fmla="*/ 2147483647 w 7048"/>
              <a:gd name="T11" fmla="*/ 2147483647 h 66"/>
              <a:gd name="T12" fmla="*/ 2147483647 w 7048"/>
              <a:gd name="T13" fmla="*/ 2147483647 h 66"/>
              <a:gd name="T14" fmla="*/ 0 w 7048"/>
              <a:gd name="T15" fmla="*/ 2147483647 h 66"/>
              <a:gd name="T16" fmla="*/ 0 w 7048"/>
              <a:gd name="T17" fmla="*/ 2147483647 h 66"/>
              <a:gd name="T18" fmla="*/ 0 w 7048"/>
              <a:gd name="T19" fmla="*/ 2147483647 h 66"/>
              <a:gd name="T20" fmla="*/ 2147483647 w 7048"/>
              <a:gd name="T21" fmla="*/ 2147483647 h 66"/>
              <a:gd name="T22" fmla="*/ 2147483647 w 7048"/>
              <a:gd name="T23" fmla="*/ 2147483647 h 66"/>
              <a:gd name="T24" fmla="*/ 2147483647 w 7048"/>
              <a:gd name="T25" fmla="*/ 2147483647 h 66"/>
              <a:gd name="T26" fmla="*/ 2147483647 w 7048"/>
              <a:gd name="T27" fmla="*/ 2147483647 h 66"/>
              <a:gd name="T28" fmla="*/ 2147483647 w 7048"/>
              <a:gd name="T29" fmla="*/ 2147483647 h 66"/>
              <a:gd name="T30" fmla="*/ 2147483647 w 7048"/>
              <a:gd name="T31" fmla="*/ 2147483647 h 66"/>
              <a:gd name="T32" fmla="*/ 2147483647 w 7048"/>
              <a:gd name="T33" fmla="*/ 0 h 66"/>
              <a:gd name="T34" fmla="*/ 2147483647 w 7048"/>
              <a:gd name="T35" fmla="*/ 2147483647 h 66"/>
              <a:gd name="T36" fmla="*/ 2147483647 w 7048"/>
              <a:gd name="T37" fmla="*/ 0 h 66"/>
              <a:gd name="T38" fmla="*/ 2147483647 w 7048"/>
              <a:gd name="T39" fmla="*/ 0 h 66"/>
              <a:gd name="T40" fmla="*/ 2147483647 w 7048"/>
              <a:gd name="T41" fmla="*/ 2147483647 h 66"/>
              <a:gd name="T42" fmla="*/ 2147483647 w 7048"/>
              <a:gd name="T43" fmla="*/ 2147483647 h 66"/>
              <a:gd name="T44" fmla="*/ 2147483647 w 7048"/>
              <a:gd name="T45" fmla="*/ 0 h 66"/>
              <a:gd name="T46" fmla="*/ 2147483647 w 7048"/>
              <a:gd name="T47" fmla="*/ 0 h 66"/>
              <a:gd name="T48" fmla="*/ 2147483647 w 7048"/>
              <a:gd name="T49" fmla="*/ 2147483647 h 66"/>
              <a:gd name="T50" fmla="*/ 2147483647 w 7048"/>
              <a:gd name="T51" fmla="*/ 2147483647 h 66"/>
              <a:gd name="T52" fmla="*/ 2147483647 w 7048"/>
              <a:gd name="T53" fmla="*/ 2147483647 h 66"/>
              <a:gd name="T54" fmla="*/ 2147483647 w 7048"/>
              <a:gd name="T55" fmla="*/ 2147483647 h 66"/>
              <a:gd name="T56" fmla="*/ 2147483647 w 7048"/>
              <a:gd name="T57" fmla="*/ 2147483647 h 66"/>
              <a:gd name="T58" fmla="*/ 2147483647 w 7048"/>
              <a:gd name="T59" fmla="*/ 2147483647 h 66"/>
              <a:gd name="T60" fmla="*/ 2147483647 w 7048"/>
              <a:gd name="T61" fmla="*/ 2147483647 h 66"/>
              <a:gd name="T62" fmla="*/ 2147483647 w 7048"/>
              <a:gd name="T63" fmla="*/ 2147483647 h 66"/>
              <a:gd name="T64" fmla="*/ 2147483647 w 7048"/>
              <a:gd name="T65" fmla="*/ 2147483647 h 66"/>
              <a:gd name="T66" fmla="*/ 2147483647 w 7048"/>
              <a:gd name="T67" fmla="*/ 2147483647 h 66"/>
              <a:gd name="T68" fmla="*/ 2147483647 w 7048"/>
              <a:gd name="T69" fmla="*/ 2147483647 h 66"/>
              <a:gd name="T70" fmla="*/ 2147483647 w 7048"/>
              <a:gd name="T71" fmla="*/ 2147483647 h 66"/>
              <a:gd name="T72" fmla="*/ 2147483647 w 7048"/>
              <a:gd name="T73" fmla="*/ 2147483647 h 66"/>
              <a:gd name="T74" fmla="*/ 2147483647 w 7048"/>
              <a:gd name="T75" fmla="*/ 2147483647 h 66"/>
              <a:gd name="T76" fmla="*/ 2147483647 w 7048"/>
              <a:gd name="T77" fmla="*/ 2147483647 h 66"/>
              <a:gd name="T78" fmla="*/ 2147483647 w 7048"/>
              <a:gd name="T79" fmla="*/ 2147483647 h 66"/>
              <a:gd name="T80" fmla="*/ 2147483647 w 7048"/>
              <a:gd name="T81" fmla="*/ 0 h 6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048" h="66">
                <a:moveTo>
                  <a:pt x="32" y="66"/>
                </a:moveTo>
                <a:lnTo>
                  <a:pt x="25" y="66"/>
                </a:lnTo>
                <a:lnTo>
                  <a:pt x="19" y="64"/>
                </a:lnTo>
                <a:lnTo>
                  <a:pt x="14" y="61"/>
                </a:lnTo>
                <a:lnTo>
                  <a:pt x="9" y="57"/>
                </a:lnTo>
                <a:lnTo>
                  <a:pt x="5" y="52"/>
                </a:lnTo>
                <a:lnTo>
                  <a:pt x="2" y="46"/>
                </a:lnTo>
                <a:lnTo>
                  <a:pt x="0" y="40"/>
                </a:lnTo>
                <a:lnTo>
                  <a:pt x="0" y="33"/>
                </a:lnTo>
                <a:lnTo>
                  <a:pt x="0" y="27"/>
                </a:lnTo>
                <a:lnTo>
                  <a:pt x="2" y="21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2" y="0"/>
                </a:lnTo>
                <a:lnTo>
                  <a:pt x="32" y="66"/>
                </a:lnTo>
                <a:close/>
                <a:moveTo>
                  <a:pt x="32" y="0"/>
                </a:moveTo>
                <a:lnTo>
                  <a:pt x="7016" y="0"/>
                </a:lnTo>
                <a:lnTo>
                  <a:pt x="7016" y="66"/>
                </a:lnTo>
                <a:lnTo>
                  <a:pt x="32" y="66"/>
                </a:lnTo>
                <a:lnTo>
                  <a:pt x="32" y="0"/>
                </a:lnTo>
                <a:close/>
                <a:moveTo>
                  <a:pt x="7016" y="0"/>
                </a:moveTo>
                <a:lnTo>
                  <a:pt x="7022" y="1"/>
                </a:lnTo>
                <a:lnTo>
                  <a:pt x="7028" y="2"/>
                </a:lnTo>
                <a:lnTo>
                  <a:pt x="7034" y="6"/>
                </a:lnTo>
                <a:lnTo>
                  <a:pt x="7039" y="10"/>
                </a:lnTo>
                <a:lnTo>
                  <a:pt x="7043" y="15"/>
                </a:lnTo>
                <a:lnTo>
                  <a:pt x="7045" y="21"/>
                </a:lnTo>
                <a:lnTo>
                  <a:pt x="7047" y="27"/>
                </a:lnTo>
                <a:lnTo>
                  <a:pt x="7048" y="33"/>
                </a:lnTo>
                <a:lnTo>
                  <a:pt x="7047" y="40"/>
                </a:lnTo>
                <a:lnTo>
                  <a:pt x="7045" y="46"/>
                </a:lnTo>
                <a:lnTo>
                  <a:pt x="7043" y="52"/>
                </a:lnTo>
                <a:lnTo>
                  <a:pt x="7039" y="57"/>
                </a:lnTo>
                <a:lnTo>
                  <a:pt x="7034" y="61"/>
                </a:lnTo>
                <a:lnTo>
                  <a:pt x="7028" y="64"/>
                </a:lnTo>
                <a:lnTo>
                  <a:pt x="7022" y="66"/>
                </a:lnTo>
                <a:lnTo>
                  <a:pt x="7016" y="66"/>
                </a:lnTo>
                <a:lnTo>
                  <a:pt x="701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350" dirty="0"/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2B06EBD9-5B0D-4612-BD28-F908EBBE7C93}"/>
              </a:ext>
            </a:extLst>
          </p:cNvPr>
          <p:cNvGraphicFramePr/>
          <p:nvPr/>
        </p:nvGraphicFramePr>
        <p:xfrm>
          <a:off x="254385" y="1036320"/>
          <a:ext cx="8776250" cy="5577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0DD2972F-D099-420C-97DD-600DAA80D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17" y="117221"/>
            <a:ext cx="8592293" cy="621919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/>
          <a:p>
            <a:pPr algn="ctr" defTabSz="514350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Цифровизация и исключение коррупционных факторов </a:t>
            </a:r>
            <a:b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</a:br>
            <a:r>
              <a:rPr kumimoji="1" lang="ru-RU" sz="2400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на этапе исполнения контрактов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3AD0F21-8F33-4FB4-B202-B30F8BAD0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434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Заголовок 1">
            <a:extLst>
              <a:ext uri="{FF2B5EF4-FFF2-40B4-BE49-F238E27FC236}">
                <a16:creationId xmlns:a16="http://schemas.microsoft.com/office/drawing/2014/main" id="{34D062A5-74CF-4116-8FDF-DB66F4AFE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853" y="75041"/>
            <a:ext cx="8592293" cy="813918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68580" tIns="34290" rIns="68580" bIns="34290" rtlCol="0" anchor="ctr">
            <a:noAutofit/>
          </a:bodyPr>
          <a:lstStyle/>
          <a:p>
            <a:pPr algn="ctr" defTabSz="514350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Цифровизация и исключение коррупционных факторов </a:t>
            </a:r>
            <a:b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</a:br>
            <a:r>
              <a:rPr kumimoji="1" lang="ru-RU" sz="2400" b="1" dirty="0">
                <a:solidFill>
                  <a:srgbClr val="002060"/>
                </a:solidFill>
                <a:latin typeface="+mn-lt"/>
                <a:ea typeface="+mn-ea"/>
                <a:cs typeface="Arial" charset="0"/>
              </a:rPr>
              <a:t>на этапе исполнения контрактов</a:t>
            </a:r>
          </a:p>
        </p:txBody>
      </p:sp>
      <p:grpSp>
        <p:nvGrpSpPr>
          <p:cNvPr id="9" name="Группа 4">
            <a:extLst>
              <a:ext uri="{FF2B5EF4-FFF2-40B4-BE49-F238E27FC236}">
                <a16:creationId xmlns:a16="http://schemas.microsoft.com/office/drawing/2014/main" id="{34C877E7-C105-410A-BE59-6A4C3FA42B62}"/>
              </a:ext>
            </a:extLst>
          </p:cNvPr>
          <p:cNvGrpSpPr>
            <a:grpSpLocks/>
          </p:cNvGrpSpPr>
          <p:nvPr/>
        </p:nvGrpSpPr>
        <p:grpSpPr bwMode="auto">
          <a:xfrm>
            <a:off x="153973" y="785316"/>
            <a:ext cx="8836052" cy="163736"/>
            <a:chOff x="1131888" y="2098676"/>
            <a:chExt cx="3771901" cy="106363"/>
          </a:xfrm>
          <a:solidFill>
            <a:srgbClr val="FF0000"/>
          </a:solidFill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E9E090CB-DD8B-4876-A774-71951D80EF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213360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BDAD1693-3DBE-4CE0-993B-2554E2609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888" y="2098676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350"/>
            </a:p>
          </p:txBody>
        </p:sp>
      </p:grp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2B06EBD9-5B0D-4612-BD28-F908EBBE7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850319"/>
              </p:ext>
            </p:extLst>
          </p:nvPr>
        </p:nvGraphicFramePr>
        <p:xfrm>
          <a:off x="253639" y="1087973"/>
          <a:ext cx="8614507" cy="5264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5B2CAE1-8809-4C3F-9738-DB10B167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76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>
            <a:extLst>
              <a:ext uri="{FF2B5EF4-FFF2-40B4-BE49-F238E27FC236}">
                <a16:creationId xmlns:a16="http://schemas.microsoft.com/office/drawing/2014/main" id="{F7F883B5-4920-4A3C-8AAE-0D7FDE6DCF04}"/>
              </a:ext>
            </a:extLst>
          </p:cNvPr>
          <p:cNvSpPr txBox="1">
            <a:spLocks/>
          </p:cNvSpPr>
          <p:nvPr/>
        </p:nvSpPr>
        <p:spPr bwMode="auto">
          <a:xfrm>
            <a:off x="1181101" y="248751"/>
            <a:ext cx="6386678" cy="3494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 defTabSz="385742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2800" b="1" dirty="0">
                <a:solidFill>
                  <a:srgbClr val="1F497D"/>
                </a:solidFill>
                <a:cs typeface="Arial" charset="0"/>
              </a:rPr>
              <a:t>Эффект применения </a:t>
            </a:r>
            <a:r>
              <a:rPr kumimoji="1" lang="ru-RU" altLang="ru-RU" sz="2800" b="1" dirty="0">
                <a:solidFill>
                  <a:srgbClr val="FF0000"/>
                </a:solidFill>
                <a:cs typeface="Arial" charset="0"/>
              </a:rPr>
              <a:t>для ЗАКАЗЧИКОВ</a:t>
            </a:r>
            <a:endParaRPr kumimoji="1" lang="ru-RU" altLang="ru-RU" sz="28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" name="Группа 4">
            <a:extLst>
              <a:ext uri="{FF2B5EF4-FFF2-40B4-BE49-F238E27FC236}">
                <a16:creationId xmlns:a16="http://schemas.microsoft.com/office/drawing/2014/main" id="{41C5AA4E-F1E0-48E2-8E6E-E1A41506271A}"/>
              </a:ext>
            </a:extLst>
          </p:cNvPr>
          <p:cNvGrpSpPr>
            <a:grpSpLocks/>
          </p:cNvGrpSpPr>
          <p:nvPr/>
        </p:nvGrpSpPr>
        <p:grpSpPr bwMode="auto">
          <a:xfrm>
            <a:off x="650714" y="657074"/>
            <a:ext cx="7563645" cy="264946"/>
            <a:chOff x="1087022" y="1962832"/>
            <a:chExt cx="3816767" cy="106363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05E065B-591D-4EF1-AC58-BB6C58B21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1998551"/>
              <a:ext cx="3729038" cy="34925"/>
            </a:xfrm>
            <a:custGeom>
              <a:avLst/>
              <a:gdLst>
                <a:gd name="T0" fmla="*/ 2147483647 w 7048"/>
                <a:gd name="T1" fmla="*/ 2147483647 h 66"/>
                <a:gd name="T2" fmla="*/ 2147483647 w 7048"/>
                <a:gd name="T3" fmla="*/ 2147483647 h 66"/>
                <a:gd name="T4" fmla="*/ 2147483647 w 7048"/>
                <a:gd name="T5" fmla="*/ 2147483647 h 66"/>
                <a:gd name="T6" fmla="*/ 2147483647 w 7048"/>
                <a:gd name="T7" fmla="*/ 2147483647 h 66"/>
                <a:gd name="T8" fmla="*/ 2147483647 w 7048"/>
                <a:gd name="T9" fmla="*/ 2147483647 h 66"/>
                <a:gd name="T10" fmla="*/ 2147483647 w 7048"/>
                <a:gd name="T11" fmla="*/ 2147483647 h 66"/>
                <a:gd name="T12" fmla="*/ 2147483647 w 7048"/>
                <a:gd name="T13" fmla="*/ 2147483647 h 66"/>
                <a:gd name="T14" fmla="*/ 0 w 7048"/>
                <a:gd name="T15" fmla="*/ 2147483647 h 66"/>
                <a:gd name="T16" fmla="*/ 0 w 7048"/>
                <a:gd name="T17" fmla="*/ 2147483647 h 66"/>
                <a:gd name="T18" fmla="*/ 0 w 7048"/>
                <a:gd name="T19" fmla="*/ 2147483647 h 66"/>
                <a:gd name="T20" fmla="*/ 2147483647 w 7048"/>
                <a:gd name="T21" fmla="*/ 2147483647 h 66"/>
                <a:gd name="T22" fmla="*/ 2147483647 w 7048"/>
                <a:gd name="T23" fmla="*/ 2147483647 h 66"/>
                <a:gd name="T24" fmla="*/ 2147483647 w 7048"/>
                <a:gd name="T25" fmla="*/ 2147483647 h 66"/>
                <a:gd name="T26" fmla="*/ 2147483647 w 7048"/>
                <a:gd name="T27" fmla="*/ 2147483647 h 66"/>
                <a:gd name="T28" fmla="*/ 2147483647 w 7048"/>
                <a:gd name="T29" fmla="*/ 2147483647 h 66"/>
                <a:gd name="T30" fmla="*/ 2147483647 w 7048"/>
                <a:gd name="T31" fmla="*/ 2147483647 h 66"/>
                <a:gd name="T32" fmla="*/ 2147483647 w 7048"/>
                <a:gd name="T33" fmla="*/ 0 h 66"/>
                <a:gd name="T34" fmla="*/ 2147483647 w 7048"/>
                <a:gd name="T35" fmla="*/ 2147483647 h 66"/>
                <a:gd name="T36" fmla="*/ 2147483647 w 7048"/>
                <a:gd name="T37" fmla="*/ 0 h 66"/>
                <a:gd name="T38" fmla="*/ 2147483647 w 7048"/>
                <a:gd name="T39" fmla="*/ 0 h 66"/>
                <a:gd name="T40" fmla="*/ 2147483647 w 7048"/>
                <a:gd name="T41" fmla="*/ 2147483647 h 66"/>
                <a:gd name="T42" fmla="*/ 2147483647 w 7048"/>
                <a:gd name="T43" fmla="*/ 2147483647 h 66"/>
                <a:gd name="T44" fmla="*/ 2147483647 w 7048"/>
                <a:gd name="T45" fmla="*/ 0 h 66"/>
                <a:gd name="T46" fmla="*/ 2147483647 w 7048"/>
                <a:gd name="T47" fmla="*/ 0 h 66"/>
                <a:gd name="T48" fmla="*/ 2147483647 w 7048"/>
                <a:gd name="T49" fmla="*/ 2147483647 h 66"/>
                <a:gd name="T50" fmla="*/ 2147483647 w 7048"/>
                <a:gd name="T51" fmla="*/ 2147483647 h 66"/>
                <a:gd name="T52" fmla="*/ 2147483647 w 7048"/>
                <a:gd name="T53" fmla="*/ 2147483647 h 66"/>
                <a:gd name="T54" fmla="*/ 2147483647 w 7048"/>
                <a:gd name="T55" fmla="*/ 2147483647 h 66"/>
                <a:gd name="T56" fmla="*/ 2147483647 w 7048"/>
                <a:gd name="T57" fmla="*/ 2147483647 h 66"/>
                <a:gd name="T58" fmla="*/ 2147483647 w 7048"/>
                <a:gd name="T59" fmla="*/ 2147483647 h 66"/>
                <a:gd name="T60" fmla="*/ 2147483647 w 7048"/>
                <a:gd name="T61" fmla="*/ 2147483647 h 66"/>
                <a:gd name="T62" fmla="*/ 2147483647 w 7048"/>
                <a:gd name="T63" fmla="*/ 2147483647 h 66"/>
                <a:gd name="T64" fmla="*/ 2147483647 w 7048"/>
                <a:gd name="T65" fmla="*/ 2147483647 h 66"/>
                <a:gd name="T66" fmla="*/ 2147483647 w 7048"/>
                <a:gd name="T67" fmla="*/ 2147483647 h 66"/>
                <a:gd name="T68" fmla="*/ 2147483647 w 7048"/>
                <a:gd name="T69" fmla="*/ 2147483647 h 66"/>
                <a:gd name="T70" fmla="*/ 2147483647 w 7048"/>
                <a:gd name="T71" fmla="*/ 2147483647 h 66"/>
                <a:gd name="T72" fmla="*/ 2147483647 w 7048"/>
                <a:gd name="T73" fmla="*/ 2147483647 h 66"/>
                <a:gd name="T74" fmla="*/ 2147483647 w 7048"/>
                <a:gd name="T75" fmla="*/ 2147483647 h 66"/>
                <a:gd name="T76" fmla="*/ 2147483647 w 7048"/>
                <a:gd name="T77" fmla="*/ 2147483647 h 66"/>
                <a:gd name="T78" fmla="*/ 2147483647 w 7048"/>
                <a:gd name="T79" fmla="*/ 2147483647 h 66"/>
                <a:gd name="T80" fmla="*/ 2147483647 w 7048"/>
                <a:gd name="T81" fmla="*/ 0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48" h="66">
                  <a:moveTo>
                    <a:pt x="32" y="66"/>
                  </a:moveTo>
                  <a:lnTo>
                    <a:pt x="25" y="66"/>
                  </a:lnTo>
                  <a:lnTo>
                    <a:pt x="19" y="64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2" y="66"/>
                  </a:lnTo>
                  <a:close/>
                  <a:moveTo>
                    <a:pt x="32" y="0"/>
                  </a:moveTo>
                  <a:lnTo>
                    <a:pt x="7016" y="0"/>
                  </a:lnTo>
                  <a:lnTo>
                    <a:pt x="7016" y="66"/>
                  </a:lnTo>
                  <a:lnTo>
                    <a:pt x="32" y="66"/>
                  </a:lnTo>
                  <a:lnTo>
                    <a:pt x="32" y="0"/>
                  </a:lnTo>
                  <a:close/>
                  <a:moveTo>
                    <a:pt x="7016" y="0"/>
                  </a:moveTo>
                  <a:lnTo>
                    <a:pt x="7022" y="1"/>
                  </a:lnTo>
                  <a:lnTo>
                    <a:pt x="7028" y="2"/>
                  </a:lnTo>
                  <a:lnTo>
                    <a:pt x="7034" y="6"/>
                  </a:lnTo>
                  <a:lnTo>
                    <a:pt x="7039" y="10"/>
                  </a:lnTo>
                  <a:lnTo>
                    <a:pt x="7043" y="15"/>
                  </a:lnTo>
                  <a:lnTo>
                    <a:pt x="7045" y="21"/>
                  </a:lnTo>
                  <a:lnTo>
                    <a:pt x="7047" y="27"/>
                  </a:lnTo>
                  <a:lnTo>
                    <a:pt x="7048" y="33"/>
                  </a:lnTo>
                  <a:lnTo>
                    <a:pt x="7047" y="40"/>
                  </a:lnTo>
                  <a:lnTo>
                    <a:pt x="7045" y="46"/>
                  </a:lnTo>
                  <a:lnTo>
                    <a:pt x="7043" y="52"/>
                  </a:lnTo>
                  <a:lnTo>
                    <a:pt x="7039" y="57"/>
                  </a:lnTo>
                  <a:lnTo>
                    <a:pt x="7034" y="61"/>
                  </a:lnTo>
                  <a:lnTo>
                    <a:pt x="7028" y="64"/>
                  </a:lnTo>
                  <a:lnTo>
                    <a:pt x="7022" y="66"/>
                  </a:lnTo>
                  <a:lnTo>
                    <a:pt x="7016" y="66"/>
                  </a:lnTo>
                  <a:lnTo>
                    <a:pt x="701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1400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7DF676EE-F78A-44EA-AC05-EB63E9609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022" y="1962832"/>
              <a:ext cx="123825" cy="106363"/>
            </a:xfrm>
            <a:custGeom>
              <a:avLst/>
              <a:gdLst>
                <a:gd name="T0" fmla="*/ 2147483647 w 235"/>
                <a:gd name="T1" fmla="*/ 0 h 203"/>
                <a:gd name="T2" fmla="*/ 2147483647 w 235"/>
                <a:gd name="T3" fmla="*/ 2147483647 h 203"/>
                <a:gd name="T4" fmla="*/ 2147483647 w 235"/>
                <a:gd name="T5" fmla="*/ 2147483647 h 203"/>
                <a:gd name="T6" fmla="*/ 2147483647 w 235"/>
                <a:gd name="T7" fmla="*/ 2147483647 h 203"/>
                <a:gd name="T8" fmla="*/ 2147483647 w 235"/>
                <a:gd name="T9" fmla="*/ 2147483647 h 203"/>
                <a:gd name="T10" fmla="*/ 2147483647 w 235"/>
                <a:gd name="T11" fmla="*/ 2147483647 h 203"/>
                <a:gd name="T12" fmla="*/ 2147483647 w 235"/>
                <a:gd name="T13" fmla="*/ 2147483647 h 203"/>
                <a:gd name="T14" fmla="*/ 2147483647 w 235"/>
                <a:gd name="T15" fmla="*/ 2147483647 h 203"/>
                <a:gd name="T16" fmla="*/ 0 w 235"/>
                <a:gd name="T17" fmla="*/ 2147483647 h 203"/>
                <a:gd name="T18" fmla="*/ 2147483647 w 235"/>
                <a:gd name="T19" fmla="*/ 2147483647 h 203"/>
                <a:gd name="T20" fmla="*/ 2147483647 w 235"/>
                <a:gd name="T21" fmla="*/ 0 h 203"/>
                <a:gd name="T22" fmla="*/ 2147483647 w 235"/>
                <a:gd name="T23" fmla="*/ 0 h 203"/>
                <a:gd name="T24" fmla="*/ 2147483647 w 235"/>
                <a:gd name="T25" fmla="*/ 0 h 2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5" h="203">
                  <a:moveTo>
                    <a:pt x="176" y="0"/>
                  </a:moveTo>
                  <a:lnTo>
                    <a:pt x="205" y="50"/>
                  </a:lnTo>
                  <a:lnTo>
                    <a:pt x="235" y="101"/>
                  </a:lnTo>
                  <a:lnTo>
                    <a:pt x="205" y="152"/>
                  </a:lnTo>
                  <a:lnTo>
                    <a:pt x="176" y="203"/>
                  </a:lnTo>
                  <a:lnTo>
                    <a:pt x="117" y="203"/>
                  </a:lnTo>
                  <a:lnTo>
                    <a:pt x="58" y="203"/>
                  </a:lnTo>
                  <a:lnTo>
                    <a:pt x="30" y="152"/>
                  </a:lnTo>
                  <a:lnTo>
                    <a:pt x="0" y="101"/>
                  </a:lnTo>
                  <a:lnTo>
                    <a:pt x="30" y="50"/>
                  </a:lnTo>
                  <a:lnTo>
                    <a:pt x="58" y="0"/>
                  </a:lnTo>
                  <a:lnTo>
                    <a:pt x="117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1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385742" fontAlgn="base">
                <a:spcBef>
                  <a:spcPct val="0"/>
                </a:spcBef>
                <a:spcAft>
                  <a:spcPct val="0"/>
                </a:spcAft>
              </a:pPr>
              <a:endParaRPr lang="ru-RU" sz="140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42D56C-620E-4927-AA35-91851E25D511}"/>
              </a:ext>
            </a:extLst>
          </p:cNvPr>
          <p:cNvSpPr/>
          <p:nvPr/>
        </p:nvSpPr>
        <p:spPr>
          <a:xfrm>
            <a:off x="1585009" y="3264921"/>
            <a:ext cx="58471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681" indent="-154985" algn="just">
              <a:buAutoNum type="arabicPeriod"/>
            </a:pPr>
            <a:r>
              <a:rPr lang="ru-RU" sz="1400" b="1" dirty="0"/>
              <a:t>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58EC71C-8F8F-43A3-999D-F966F4A02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144091"/>
              </p:ext>
            </p:extLst>
          </p:nvPr>
        </p:nvGraphicFramePr>
        <p:xfrm>
          <a:off x="682312" y="1055326"/>
          <a:ext cx="8004487" cy="4277538"/>
        </p:xfrm>
        <a:graphic>
          <a:graphicData uri="http://schemas.openxmlformats.org/drawingml/2006/table">
            <a:tbl>
              <a:tblPr firstRow="1" firstCol="1" bandRow="1"/>
              <a:tblGrid>
                <a:gridCol w="8004487">
                  <a:extLst>
                    <a:ext uri="{9D8B030D-6E8A-4147-A177-3AD203B41FA5}">
                      <a16:colId xmlns:a16="http://schemas.microsoft.com/office/drawing/2014/main" val="3212770260"/>
                    </a:ext>
                  </a:extLst>
                </a:gridCol>
              </a:tblGrid>
              <a:tr h="4914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0666" marR="206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365221"/>
                  </a:ext>
                </a:extLst>
              </a:tr>
              <a:tr h="627148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dirty="0"/>
                        <a:t>1. Полный текущий контроль за процессом исполнения контрактов. Нет риска, что с увольнением контрактного управляющего «уходит вся информация»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33465"/>
                  </a:ext>
                </a:extLst>
              </a:tr>
              <a:tr h="627148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Сокращение ресурсных издержек на взаимодействие структурных подразделений при передаче информации и документов (ВСЕ видят ВСЁ)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539476"/>
                  </a:ext>
                </a:extLst>
              </a:tr>
              <a:tr h="691145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Документы не теряются, их нельзя подменить, все корректировки делаются в соответствии с нормативными требованиями в электронном виде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471386"/>
                  </a:ext>
                </a:extLst>
              </a:tr>
              <a:tr h="538961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Система уберегает сотрудников от риска административной ответственности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531852"/>
                  </a:ext>
                </a:extLst>
              </a:tr>
              <a:tr h="460764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Появилась возможность перехода на дистанционные формы работы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038196"/>
                  </a:ext>
                </a:extLst>
              </a:tr>
              <a:tr h="840961">
                <a:tc>
                  <a:txBody>
                    <a:bodyPr/>
                    <a:lstStyle/>
                    <a:p>
                      <a:pPr marL="53999" indent="0" algn="l"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 Все сотрудники заказчика – от контрактного управляющего до руководителя владеют единой информацией, которую нельзя исказить</a:t>
                      </a:r>
                      <a:endParaRPr lang="ru-RU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196909"/>
                  </a:ext>
                </a:extLst>
              </a:tr>
            </a:tbl>
          </a:graphicData>
        </a:graphic>
      </p:graphicFrame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31734EB3-777C-43D0-B89E-2BA58D7D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714" y="5577264"/>
            <a:ext cx="7992201" cy="534687"/>
          </a:xfr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lIns="51435" tIns="25718" rIns="51435" bIns="25718" rtlCol="0" anchor="ctr">
            <a:noAutofit/>
          </a:bodyPr>
          <a:lstStyle/>
          <a:p>
            <a:pPr algn="ctr" defTabSz="385752" fontAlgn="base">
              <a:lnSpc>
                <a:spcPct val="80000"/>
              </a:lnSpc>
              <a:spcAft>
                <a:spcPct val="0"/>
              </a:spcAft>
            </a:pPr>
            <a:r>
              <a:rPr kumimoji="1" lang="ru-RU" sz="2400" b="1" dirty="0">
                <a:solidFill>
                  <a:srgbClr val="FF0000"/>
                </a:solidFill>
                <a:latin typeface="+mn-lt"/>
                <a:ea typeface="+mn-ea"/>
                <a:cs typeface="Arial" charset="0"/>
              </a:rPr>
              <a:t>Цифровизация улучшила работу заказчиков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74C8C55-813C-4D69-A593-30D4D9CD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D2596-86B9-46A5-A4D9-8B1C7A60844D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24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17907</TotalTime>
  <Words>1826</Words>
  <Application>Microsoft Office PowerPoint</Application>
  <PresentationFormat>Экран (4:3)</PresentationFormat>
  <Paragraphs>229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Портал исполнения контрактов.  Умный контракт  Результаты трехлетнего опыта применения в Московской области</vt:lpstr>
      <vt:lpstr>Презентация PowerPoint</vt:lpstr>
      <vt:lpstr>Показатели цифровизации исполнения контрактов по №44-ФЗ</vt:lpstr>
      <vt:lpstr>Презентация PowerPoint</vt:lpstr>
      <vt:lpstr>Презентация PowerPoint</vt:lpstr>
      <vt:lpstr>Эффект цифровизации на снижение нарушений при исполнении контрактов в Московской области</vt:lpstr>
      <vt:lpstr>Цифровизация и исключение коррупционных факторов  на этапе исполнения контрактов</vt:lpstr>
      <vt:lpstr>Цифровизация и исключение коррупционных факторов  на этапе исполнения контрактов</vt:lpstr>
      <vt:lpstr>Цифровизация улучшила работу заказчиков</vt:lpstr>
      <vt:lpstr>Благоприятные условия при исполнении контрактов – основа для доверия бизнеса к контрактной системе</vt:lpstr>
      <vt:lpstr> Цифровому контракту – цифровой контроль От контроля «постфактум» – к упреждающему контролю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Главное контрольное управление Московской области</dc:title>
  <dc:creator>Альбов Александр Юрьевич</dc:creator>
  <cp:lastModifiedBy>Анастасия</cp:lastModifiedBy>
  <cp:revision>1108</cp:revision>
  <cp:lastPrinted>2019-06-14T15:36:40Z</cp:lastPrinted>
  <dcterms:created xsi:type="dcterms:W3CDTF">2016-11-07T11:09:27Z</dcterms:created>
  <dcterms:modified xsi:type="dcterms:W3CDTF">2022-06-15T11:33:40Z</dcterms:modified>
</cp:coreProperties>
</file>